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1" r:id="rId4"/>
  </p:sldMasterIdLst>
  <p:notesMasterIdLst>
    <p:notesMasterId r:id="rId53"/>
  </p:notesMasterIdLst>
  <p:handoutMasterIdLst>
    <p:handoutMasterId r:id="rId54"/>
  </p:handoutMasterIdLst>
  <p:sldIdLst>
    <p:sldId id="310" r:id="rId5"/>
    <p:sldId id="257" r:id="rId6"/>
    <p:sldId id="284" r:id="rId7"/>
    <p:sldId id="285" r:id="rId8"/>
    <p:sldId id="272" r:id="rId9"/>
    <p:sldId id="322" r:id="rId10"/>
    <p:sldId id="323" r:id="rId11"/>
    <p:sldId id="309" r:id="rId12"/>
    <p:sldId id="312" r:id="rId13"/>
    <p:sldId id="311" r:id="rId14"/>
    <p:sldId id="324" r:id="rId15"/>
    <p:sldId id="340" r:id="rId16"/>
    <p:sldId id="332" r:id="rId17"/>
    <p:sldId id="328" r:id="rId18"/>
    <p:sldId id="296" r:id="rId19"/>
    <p:sldId id="329" r:id="rId20"/>
    <p:sldId id="297" r:id="rId21"/>
    <p:sldId id="330" r:id="rId22"/>
    <p:sldId id="331" r:id="rId23"/>
    <p:sldId id="299" r:id="rId24"/>
    <p:sldId id="333" r:id="rId25"/>
    <p:sldId id="313" r:id="rId26"/>
    <p:sldId id="314" r:id="rId27"/>
    <p:sldId id="315" r:id="rId28"/>
    <p:sldId id="316" r:id="rId29"/>
    <p:sldId id="334" r:id="rId30"/>
    <p:sldId id="335" r:id="rId31"/>
    <p:sldId id="321" r:id="rId32"/>
    <p:sldId id="336" r:id="rId33"/>
    <p:sldId id="337" r:id="rId34"/>
    <p:sldId id="318" r:id="rId35"/>
    <p:sldId id="338" r:id="rId36"/>
    <p:sldId id="292" r:id="rId37"/>
    <p:sldId id="293" r:id="rId38"/>
    <p:sldId id="304" r:id="rId39"/>
    <p:sldId id="288" r:id="rId40"/>
    <p:sldId id="289" r:id="rId41"/>
    <p:sldId id="306" r:id="rId42"/>
    <p:sldId id="307" r:id="rId43"/>
    <p:sldId id="319" r:id="rId44"/>
    <p:sldId id="320" r:id="rId45"/>
    <p:sldId id="308" r:id="rId46"/>
    <p:sldId id="295" r:id="rId47"/>
    <p:sldId id="317" r:id="rId48"/>
    <p:sldId id="301" r:id="rId49"/>
    <p:sldId id="302" r:id="rId50"/>
    <p:sldId id="339" r:id="rId51"/>
    <p:sldId id="300" r:id="rId5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45CA2"/>
    <a:srgbClr val="E2AEA9"/>
    <a:srgbClr val="C47C76"/>
    <a:srgbClr val="D27E7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70"/>
    <p:restoredTop sz="78828"/>
  </p:normalViewPr>
  <p:slideViewPr>
    <p:cSldViewPr snapToGrid="0">
      <p:cViewPr>
        <p:scale>
          <a:sx n="90" d="100"/>
          <a:sy n="90" d="100"/>
        </p:scale>
        <p:origin x="1080" y="26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139" d="100"/>
          <a:sy n="139" d="100"/>
        </p:scale>
        <p:origin x="3368" y="16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50" Type="http://schemas.openxmlformats.org/officeDocument/2006/relationships/slide" Target="slides/slide46.xml"/><Relationship Id="rId51" Type="http://schemas.openxmlformats.org/officeDocument/2006/relationships/slide" Target="slides/slide47.xml"/><Relationship Id="rId52" Type="http://schemas.openxmlformats.org/officeDocument/2006/relationships/slide" Target="slides/slide48.xml"/><Relationship Id="rId53" Type="http://schemas.openxmlformats.org/officeDocument/2006/relationships/notesMaster" Target="notesMasters/notesMaster1.xml"/><Relationship Id="rId54" Type="http://schemas.openxmlformats.org/officeDocument/2006/relationships/handoutMaster" Target="handoutMasters/handoutMaster1.xml"/><Relationship Id="rId55" Type="http://schemas.openxmlformats.org/officeDocument/2006/relationships/presProps" Target="presProps.xml"/><Relationship Id="rId56" Type="http://schemas.openxmlformats.org/officeDocument/2006/relationships/viewProps" Target="viewProps.xml"/><Relationship Id="rId57" Type="http://schemas.openxmlformats.org/officeDocument/2006/relationships/theme" Target="theme/theme1.xml"/><Relationship Id="rId58" Type="http://schemas.openxmlformats.org/officeDocument/2006/relationships/tableStyles" Target="tableStyles.xml"/><Relationship Id="rId40" Type="http://schemas.openxmlformats.org/officeDocument/2006/relationships/slide" Target="slides/slide36.xml"/><Relationship Id="rId41" Type="http://schemas.openxmlformats.org/officeDocument/2006/relationships/slide" Target="slides/slide37.xml"/><Relationship Id="rId42" Type="http://schemas.openxmlformats.org/officeDocument/2006/relationships/slide" Target="slides/slide38.xml"/><Relationship Id="rId43" Type="http://schemas.openxmlformats.org/officeDocument/2006/relationships/slide" Target="slides/slide39.xml"/><Relationship Id="rId44" Type="http://schemas.openxmlformats.org/officeDocument/2006/relationships/slide" Target="slides/slide40.xml"/><Relationship Id="rId45" Type="http://schemas.openxmlformats.org/officeDocument/2006/relationships/slide" Target="slides/slide41.xml"/><Relationship Id="rId46" Type="http://schemas.openxmlformats.org/officeDocument/2006/relationships/slide" Target="slides/slide42.xml"/><Relationship Id="rId47" Type="http://schemas.openxmlformats.org/officeDocument/2006/relationships/slide" Target="slides/slide43.xml"/><Relationship Id="rId48" Type="http://schemas.openxmlformats.org/officeDocument/2006/relationships/slide" Target="slides/slide44.xml"/><Relationship Id="rId49" Type="http://schemas.openxmlformats.org/officeDocument/2006/relationships/slide" Target="slides/slide45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60A3DC-BF64-8D4B-9903-08A591857BE2}" type="datetimeFigureOut">
              <a:rPr lang="en-US" smtClean="0"/>
              <a:t>9/15/17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D88493-34BB-0849-BB16-71DABCBA53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1D5D59-70AD-4881-B086-0E64D7C257F4}" type="datetimeFigureOut">
              <a:rPr lang="en-US"/>
              <a:t>9/15/17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99AC2E-7B07-4714-A4E8-7F47011584A9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 little about myself:</a:t>
            </a:r>
          </a:p>
          <a:p>
            <a:r>
              <a:rPr lang="en-US" dirty="0" smtClean="0"/>
              <a:t>I’ve been a software developer for over 10 years,</a:t>
            </a:r>
            <a:r>
              <a:rPr lang="en-US" baseline="0" dirty="0" smtClean="0"/>
              <a:t> almost entirely .NET.</a:t>
            </a:r>
          </a:p>
          <a:p>
            <a:r>
              <a:rPr lang="en-US" baseline="0" dirty="0" smtClean="0"/>
              <a:t>A little bit of consulting, but mostly working for B2B software product companies</a:t>
            </a:r>
          </a:p>
          <a:p>
            <a:r>
              <a:rPr lang="en-US" baseline="0" dirty="0" smtClean="0"/>
              <a:t>Some desktop, but mostly web. And these days a lot of mobile API development.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99AC2E-7B07-4714-A4E8-7F47011584A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19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* Let’s talk about ORMs.</a:t>
            </a:r>
          </a:p>
          <a:p>
            <a:pPr marL="171450" indent="-171450">
              <a:buFont typeface="Arial" charset="0"/>
              <a:buChar char="•"/>
            </a:pPr>
            <a:r>
              <a:rPr lang="en-US" dirty="0" smtClean="0"/>
              <a:t>I suspect nearly everyone</a:t>
            </a:r>
            <a:r>
              <a:rPr lang="en-US" baseline="0" dirty="0" smtClean="0"/>
              <a:t> in this room uses on a regular basis.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As a dev, it is the primary way to interact with any type of relational data store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They are really powerful and can do a lot. But let’s actually break them down.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99AC2E-7B07-4714-A4E8-7F47011584A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3799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Impedance mismatch:</a:t>
            </a:r>
            <a:r>
              <a:rPr lang="en-US" baseline="0" dirty="0" smtClean="0"/>
              <a:t> differing concepts of data types, relationships, inheritance and polymorphism</a:t>
            </a:r>
          </a:p>
          <a:p>
            <a:r>
              <a:rPr lang="en-US" baseline="0" dirty="0" smtClean="0"/>
              <a:t>Primary interface:</a:t>
            </a:r>
          </a:p>
          <a:p>
            <a:r>
              <a:rPr lang="en-US" baseline="0" dirty="0" smtClean="0"/>
              <a:t>No SQL: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99AC2E-7B07-4714-A4E8-7F47011584A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1149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* I’m</a:t>
            </a:r>
            <a:r>
              <a:rPr lang="en-US" baseline="0" dirty="0" smtClean="0"/>
              <a:t> using a term “general purpose” to represent a certain class of ORM that contain a </a:t>
            </a:r>
            <a:r>
              <a:rPr lang="en-US" i="1" baseline="0" dirty="0" smtClean="0"/>
              <a:t>lot</a:t>
            </a:r>
            <a:r>
              <a:rPr lang="en-US" i="0" baseline="0" dirty="0" smtClean="0"/>
              <a:t> of useful feature for developers.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i="0" baseline="0" dirty="0" smtClean="0"/>
              <a:t>* These are often large and complex frameworks that can take years to fully master.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i="0" baseline="0" dirty="0" smtClean="0"/>
              <a:t>Written by experts.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i="0" baseline="0" dirty="0" smtClean="0"/>
              <a:t>For .NET developers, you may be familiar with these. Especially EF since it’s from Microsoft and used throughout their tutorials and guides.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i="0" baseline="0" dirty="0" smtClean="0"/>
              <a:t>But it’s useful to understand some of the core components that make up a general purpose ORM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99AC2E-7B07-4714-A4E8-7F47011584A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576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* Object Mapper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99AC2E-7B07-4714-A4E8-7F47011584A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091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en-US" dirty="0" smtClean="0"/>
              <a:t>This is main reason we have ORMs</a:t>
            </a:r>
            <a:r>
              <a:rPr lang="en-US" baseline="0" dirty="0" smtClean="0"/>
              <a:t> </a:t>
            </a:r>
            <a:r>
              <a:rPr lang="mr-IN" baseline="0" dirty="0" smtClean="0"/>
              <a:t>–</a:t>
            </a:r>
            <a:r>
              <a:rPr lang="en-US" baseline="0" dirty="0" smtClean="0"/>
              <a:t> in fact </a:t>
            </a:r>
            <a:r>
              <a:rPr lang="en-US" i="1" baseline="0" dirty="0" smtClean="0"/>
              <a:t>it’s in the name</a:t>
            </a:r>
            <a:r>
              <a:rPr lang="en-US" i="0" baseline="0" dirty="0" smtClean="0"/>
              <a:t>.</a:t>
            </a:r>
            <a:endParaRPr lang="en-US" dirty="0" smtClean="0"/>
          </a:p>
          <a:p>
            <a:pPr marL="171450" indent="-171450">
              <a:buFont typeface="Arial" charset="0"/>
              <a:buChar char="•"/>
            </a:pPr>
            <a:r>
              <a:rPr lang="en-US" dirty="0" smtClean="0"/>
              <a:t>Map </a:t>
            </a:r>
            <a:r>
              <a:rPr lang="en-US" dirty="0" smtClean="0"/>
              <a:t>database</a:t>
            </a:r>
            <a:r>
              <a:rPr lang="en-US" baseline="0" dirty="0" smtClean="0"/>
              <a:t> command results to objects. Tuples to classes</a:t>
            </a:r>
            <a:r>
              <a:rPr lang="en-US" baseline="0" dirty="0" smtClean="0"/>
              <a:t>.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Often implemented by generating or “compiling” a mapper a runtime </a:t>
            </a:r>
            <a:r>
              <a:rPr lang="mr-IN" baseline="0" dirty="0" smtClean="0"/>
              <a:t>–</a:t>
            </a:r>
            <a:r>
              <a:rPr lang="en-US" baseline="0" dirty="0" smtClean="0"/>
              <a:t> leads to slow startup times.</a:t>
            </a:r>
            <a:endParaRPr lang="en-US" baseline="0" dirty="0" smtClean="0"/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Complex ORM allow for complex mapping other than simple 1-to-1.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Outside of the actual database query (running on the database server), usually the biggest performance bottleneck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99AC2E-7B07-4714-A4E8-7F47011584A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4943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* Query Generator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99AC2E-7B07-4714-A4E8-7F47011584A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4348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en-US" dirty="0" smtClean="0"/>
              <a:t>Generate SQL statements from the model and some </a:t>
            </a:r>
            <a:r>
              <a:rPr lang="en-US" dirty="0" smtClean="0"/>
              <a:t>DSL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For </a:t>
            </a:r>
            <a:r>
              <a:rPr lang="en-US" baseline="0" dirty="0" smtClean="0"/>
              <a:t>.NET </a:t>
            </a:r>
            <a:r>
              <a:rPr lang="en-US" baseline="0" dirty="0" err="1" smtClean="0"/>
              <a:t>devs</a:t>
            </a:r>
            <a:r>
              <a:rPr lang="en-US" baseline="0" dirty="0" smtClean="0"/>
              <a:t> today that’s usually LINQ</a:t>
            </a:r>
          </a:p>
          <a:p>
            <a:pPr marL="171450" indent="-171450">
              <a:buFont typeface="Arial" charset="0"/>
              <a:buChar char="•"/>
            </a:pPr>
            <a:r>
              <a:rPr lang="en-US" dirty="0" smtClean="0"/>
              <a:t>Other frameworks</a:t>
            </a:r>
            <a:r>
              <a:rPr lang="en-US" baseline="0" dirty="0" smtClean="0"/>
              <a:t> like </a:t>
            </a:r>
            <a:r>
              <a:rPr lang="en-US" baseline="0" dirty="0" err="1" smtClean="0"/>
              <a:t>Nhibernate</a:t>
            </a:r>
            <a:r>
              <a:rPr lang="en-US" baseline="0" dirty="0" smtClean="0"/>
              <a:t> and </a:t>
            </a:r>
            <a:r>
              <a:rPr lang="en-US" baseline="0" dirty="0" err="1" smtClean="0"/>
              <a:t>LLBLGen</a:t>
            </a:r>
            <a:r>
              <a:rPr lang="en-US" baseline="0" dirty="0" smtClean="0"/>
              <a:t> have custom DSL that’s, ironically, more expressive (we’ll get into this a little bit later</a:t>
            </a:r>
            <a:r>
              <a:rPr lang="en-US" baseline="0" dirty="0" smtClean="0"/>
              <a:t>)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BTW, you </a:t>
            </a:r>
            <a:r>
              <a:rPr lang="en-US" baseline="0" dirty="0" err="1" smtClean="0"/>
              <a:t>chould</a:t>
            </a:r>
            <a:r>
              <a:rPr lang="en-US" baseline="0" dirty="0" smtClean="0"/>
              <a:t> checkout </a:t>
            </a:r>
            <a:r>
              <a:rPr lang="en-US" baseline="0" dirty="0" err="1" smtClean="0"/>
              <a:t>linqpad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99AC2E-7B07-4714-A4E8-7F47011584A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2442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* </a:t>
            </a:r>
            <a:r>
              <a:rPr lang="en-US" b="1" dirty="0" smtClean="0"/>
              <a:t>Identity Map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* Maintains</a:t>
            </a:r>
            <a:r>
              <a:rPr lang="en-US" baseline="0" dirty="0" smtClean="0"/>
              <a:t> f</a:t>
            </a:r>
            <a:r>
              <a:rPr lang="en-US" dirty="0" smtClean="0"/>
              <a:t>irst level “cache” of materialized entities by identity or key</a:t>
            </a:r>
          </a:p>
          <a:p>
            <a:r>
              <a:rPr lang="en-US" dirty="0" smtClean="0"/>
              <a:t>*</a:t>
            </a:r>
            <a:r>
              <a:rPr lang="en-US" baseline="0" dirty="0" smtClean="0"/>
              <a:t> Not much else to talk about here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99AC2E-7B07-4714-A4E8-7F47011584A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0612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* </a:t>
            </a:r>
            <a:r>
              <a:rPr lang="en-US" b="1" dirty="0" smtClean="0"/>
              <a:t>Unit of Work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99AC2E-7B07-4714-A4E8-7F47011584A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67977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en-US" dirty="0" smtClean="0"/>
              <a:t>Basically implements change tracking within the ORM</a:t>
            </a:r>
          </a:p>
          <a:p>
            <a:pPr marL="171450" indent="-171450">
              <a:buFont typeface="Arial" charset="0"/>
              <a:buChar char="•"/>
            </a:pPr>
            <a:r>
              <a:rPr lang="en-US" dirty="0" smtClean="0"/>
              <a:t>Often used by scoping</a:t>
            </a:r>
            <a:r>
              <a:rPr lang="en-US" baseline="0" dirty="0" smtClean="0"/>
              <a:t> </a:t>
            </a:r>
            <a:r>
              <a:rPr lang="en-US" dirty="0" smtClean="0"/>
              <a:t>to a session or context</a:t>
            </a:r>
            <a:endParaRPr lang="en-US" dirty="0" smtClean="0"/>
          </a:p>
          <a:p>
            <a:pPr marL="171450" indent="-171450">
              <a:buFont typeface="Arial" charset="0"/>
              <a:buChar char="•"/>
            </a:pPr>
            <a:r>
              <a:rPr lang="en-US" dirty="0" smtClean="0"/>
              <a:t>Generates</a:t>
            </a:r>
            <a:r>
              <a:rPr lang="en-US" baseline="0" dirty="0" smtClean="0"/>
              <a:t> appropriate SQL commands (INSERT/UPDATE/DELETE)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Attempts to determine optimal order based on FK constraints </a:t>
            </a:r>
            <a:r>
              <a:rPr lang="mr-IN" baseline="0" dirty="0" smtClean="0"/>
              <a:t>–</a:t>
            </a:r>
            <a:r>
              <a:rPr lang="en-US" baseline="0" dirty="0" smtClean="0"/>
              <a:t> </a:t>
            </a:r>
            <a:r>
              <a:rPr lang="en-US" baseline="0" dirty="0" smtClean="0"/>
              <a:t>some frameworks are better than others.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99AC2E-7B07-4714-A4E8-7F47011584A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4900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99AC2E-7B07-4714-A4E8-7F47011584A9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54763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en-US" dirty="0" smtClean="0"/>
              <a:t>Let’s now talk about how</a:t>
            </a:r>
            <a:r>
              <a:rPr lang="en-US" baseline="0" dirty="0" smtClean="0"/>
              <a:t> these components affect the performance of our data access layer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The examples about to show are written specifically for Entity Framework. Why? It’s probably the most used, and perhaps abused, ORM for .NET developers.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99AC2E-7B07-4714-A4E8-7F47011584A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63463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en-US" dirty="0" smtClean="0"/>
              <a:t>This</a:t>
            </a:r>
            <a:r>
              <a:rPr lang="en-US" baseline="0" dirty="0" smtClean="0"/>
              <a:t> is a </a:t>
            </a:r>
            <a:r>
              <a:rPr lang="en-US" baseline="0" dirty="0" err="1" smtClean="0"/>
              <a:t>sterotypical</a:t>
            </a:r>
            <a:r>
              <a:rPr lang="en-US" baseline="0" dirty="0" smtClean="0"/>
              <a:t> database query using EF and LINQ.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Purposefully picked a simple query that should execute quickly inside the database, but one that will match to 1000s of rows.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I really want to focus here on the query pipeline </a:t>
            </a:r>
            <a:r>
              <a:rPr lang="en-US" i="1" baseline="0" dirty="0" smtClean="0"/>
              <a:t>inside our application</a:t>
            </a:r>
            <a:r>
              <a:rPr lang="en-US" i="0" baseline="0" dirty="0" smtClean="0"/>
              <a:t>.</a:t>
            </a:r>
          </a:p>
          <a:p>
            <a:pPr marL="171450" indent="-171450">
              <a:buFont typeface="Arial" charset="0"/>
              <a:buChar char="•"/>
            </a:pPr>
            <a:r>
              <a:rPr lang="en-US" i="0" baseline="0" dirty="0" smtClean="0"/>
              <a:t>Imagine we’re running a sales report for a month. Querying Sales Orders, but including it’s details. EF will generate a LEFT OUTER JOIN.</a:t>
            </a:r>
          </a:p>
          <a:p>
            <a:pPr marL="171450" indent="-171450">
              <a:buFont typeface="Arial" charset="0"/>
              <a:buChar char="•"/>
            </a:pPr>
            <a:r>
              <a:rPr lang="en-US" i="0" baseline="0" dirty="0" smtClean="0"/>
              <a:t>2386 Sales Orders returned. But if each have on average 10 </a:t>
            </a:r>
            <a:r>
              <a:rPr lang="en-US" i="0" baseline="0" dirty="0" err="1" smtClean="0"/>
              <a:t>SalesOrderDetails</a:t>
            </a:r>
            <a:r>
              <a:rPr lang="en-US" i="0" baseline="0" dirty="0" smtClean="0"/>
              <a:t>, that’s 23,860 database rows! In total over 25,000 object instances created.</a:t>
            </a:r>
          </a:p>
          <a:p>
            <a:pPr marL="171450" indent="-171450">
              <a:buFont typeface="Arial" charset="0"/>
              <a:buChar char="•"/>
            </a:pPr>
            <a:r>
              <a:rPr lang="en-US" i="0" baseline="0" dirty="0" smtClean="0"/>
              <a:t>That’s a lot of CPU cycles, and a lot of memory consumed. The elapsed time is what it happened to be </a:t>
            </a:r>
            <a:r>
              <a:rPr lang="en-US" i="1" baseline="0" dirty="0" smtClean="0"/>
              <a:t>on my computer</a:t>
            </a:r>
            <a:r>
              <a:rPr lang="en-US" i="0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99AC2E-7B07-4714-A4E8-7F47011584A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41514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99AC2E-7B07-4714-A4E8-7F47011584A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8636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en-US" dirty="0" smtClean="0"/>
              <a:t>What happens if we tell the ORM to bypass the Identity Map?</a:t>
            </a:r>
          </a:p>
          <a:p>
            <a:pPr marL="171450" indent="-171450">
              <a:buFont typeface="Arial" charset="0"/>
              <a:buChar char="•"/>
            </a:pPr>
            <a:r>
              <a:rPr lang="en-US" dirty="0" smtClean="0"/>
              <a:t>EF “</a:t>
            </a:r>
            <a:r>
              <a:rPr lang="en-US" dirty="0" err="1" smtClean="0"/>
              <a:t>NoTracking</a:t>
            </a:r>
            <a:r>
              <a:rPr lang="en-US" dirty="0" smtClean="0"/>
              <a:t>” option.</a:t>
            </a:r>
          </a:p>
          <a:p>
            <a:pPr marL="171450" indent="-171450">
              <a:buFont typeface="Arial" charset="0"/>
              <a:buChar char="•"/>
            </a:pPr>
            <a:r>
              <a:rPr lang="en-US" dirty="0" smtClean="0"/>
              <a:t>Still returns 23,000 rows, still creates 25,000</a:t>
            </a:r>
            <a:r>
              <a:rPr lang="en-US" baseline="0" dirty="0" smtClean="0"/>
              <a:t> objects.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But we’re not having to track and maintain state for each object.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99AC2E-7B07-4714-A4E8-7F47011584A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97881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en-US" dirty="0" smtClean="0"/>
              <a:t>What</a:t>
            </a:r>
            <a:r>
              <a:rPr lang="en-US" baseline="0" dirty="0" smtClean="0"/>
              <a:t> if we flatten the query?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Using projection API, we’ll instruct EF to generate a query that only returns specific columns.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Instead of big entities, we’re going to return a smaller DTO (data transfer object) only contain properties we need for our report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Obviously not tracked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99AC2E-7B07-4714-A4E8-7F47011584A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53624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Key take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aways</a:t>
            </a:r>
            <a:endParaRPr lang="en-US" baseline="0" dirty="0" smtClean="0"/>
          </a:p>
          <a:p>
            <a:r>
              <a:rPr lang="en-US" baseline="0" dirty="0" smtClean="0"/>
              <a:t>* Note that I’m not really talking about commands or transaction that result in data being written back to the database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99AC2E-7B07-4714-A4E8-7F47011584A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2720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 far</a:t>
            </a:r>
            <a:r>
              <a:rPr lang="en-US" baseline="0" dirty="0" smtClean="0"/>
              <a:t> we’ve been talking about executing queries in the ORM’s query generator.</a:t>
            </a:r>
          </a:p>
          <a:p>
            <a:r>
              <a:rPr lang="en-US" baseline="0" dirty="0" smtClean="0"/>
              <a:t>DSL’s like LINQ are wonderful tools in the developer’s toolbox.</a:t>
            </a:r>
          </a:p>
          <a:p>
            <a:r>
              <a:rPr lang="en-US" baseline="0" dirty="0" smtClean="0"/>
              <a:t>But like a lot of tools in real life, if you don’t use it correctly you hurt yourself or others.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99AC2E-7B07-4714-A4E8-7F47011584A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22324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LINQ applies a certain handicap</a:t>
            </a:r>
            <a:r>
              <a:rPr lang="en-US" baseline="0" dirty="0" smtClean="0"/>
              <a:t> to our ability to effectively write queries against the database.</a:t>
            </a:r>
          </a:p>
          <a:p>
            <a:pPr marL="171450" indent="-171450">
              <a:buFont typeface="Arial" charset="0"/>
              <a:buChar char="•"/>
            </a:pPr>
            <a:r>
              <a:rPr lang="en-US" dirty="0" smtClean="0"/>
              <a:t>It must</a:t>
            </a:r>
            <a:r>
              <a:rPr lang="en-US" baseline="0" dirty="0" smtClean="0"/>
              <a:t> be compiled.</a:t>
            </a:r>
            <a:r>
              <a:rPr lang="en-US" baseline="0" dirty="0"/>
              <a:t> </a:t>
            </a:r>
            <a:r>
              <a:rPr lang="en-US" baseline="0" dirty="0" smtClean="0"/>
              <a:t>But it’s cached.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But the cache can fail.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Story of a LINQ expression that involved JOIN a dozen entities with a complex WHERE clause that consistently took over a second to parse and generate SQL even on production hardware. And it wasn’t cached.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Just because you can write a LINQ expression, doesn’t mean it’s a good idea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String and enumerable functions (</a:t>
            </a:r>
            <a:r>
              <a:rPr lang="en-US" baseline="0" dirty="0" err="1" smtClean="0"/>
              <a:t>IsNullOrEmpty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StartsWith</a:t>
            </a:r>
            <a:r>
              <a:rPr lang="en-US" baseline="0" dirty="0" smtClean="0"/>
              <a:t>, Contains) - generates SQL that can't utilize indexes</a:t>
            </a:r>
          </a:p>
          <a:p>
            <a:pPr marL="171450" lvl="0" indent="-171450">
              <a:buFont typeface="Arial" charset="0"/>
              <a:buChar char="•"/>
            </a:pPr>
            <a:r>
              <a:rPr lang="en-US" baseline="0" dirty="0" smtClean="0"/>
              <a:t>A lot of SQL functions are not available. Such as certain types of aggregation or window functions. The JOIN syntax is extremely limited </a:t>
            </a:r>
            <a:r>
              <a:rPr lang="mr-IN" baseline="0" dirty="0" smtClean="0"/>
              <a:t>–</a:t>
            </a:r>
            <a:r>
              <a:rPr lang="en-US" baseline="0" dirty="0" smtClean="0"/>
              <a:t> and anyone who has tried using it explicitly knows that it is clumsy at best.</a:t>
            </a:r>
          </a:p>
          <a:p>
            <a:pPr marL="171450" lvl="0" indent="-171450">
              <a:buFont typeface="Arial" charset="0"/>
              <a:buChar char="•"/>
            </a:pPr>
            <a:r>
              <a:rPr lang="en-US" baseline="0" dirty="0" smtClean="0"/>
              <a:t>Generally at best you can just hope that it will produce something efficient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99AC2E-7B07-4714-A4E8-7F47011584A9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42765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MSSQL</a:t>
            </a:r>
            <a:r>
              <a:rPr lang="en-US" baseline="0" dirty="0" smtClean="0"/>
              <a:t> ships with a profiler for free</a:t>
            </a:r>
          </a:p>
          <a:p>
            <a:r>
              <a:rPr lang="en-US" baseline="0" dirty="0" smtClean="0"/>
              <a:t>Some commercial ones built for profiling from the application. Some designed to work with any ORM, some designed for specific ORMs. And there are some open source profilers available - do your homework.</a:t>
            </a:r>
          </a:p>
          <a:p>
            <a:endParaRPr lang="en-US" baseline="0" dirty="0" smtClean="0"/>
          </a:p>
          <a:p>
            <a:r>
              <a:rPr lang="en-US" baseline="0" dirty="0" smtClean="0"/>
              <a:t>Learn about SQL Server Internals. Learn how query </a:t>
            </a:r>
            <a:r>
              <a:rPr lang="en-US" baseline="0" dirty="0" err="1" smtClean="0"/>
              <a:t>performnce</a:t>
            </a:r>
            <a:r>
              <a:rPr lang="en-US" baseline="0" dirty="0" smtClean="0"/>
              <a:t> is impacting by indexing. How to tune indexes and queries. Understand locking and SQL Server waits. All incredibly useful skills.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99AC2E-7B07-4714-A4E8-7F47011584A9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20479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At</a:t>
            </a:r>
            <a:r>
              <a:rPr lang="en-US" baseline="0" dirty="0" smtClean="0"/>
              <a:t> the end of the day, sometimes you just need to write SQL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99AC2E-7B07-4714-A4E8-7F47011584A9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54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99AC2E-7B07-4714-A4E8-7F47011584A9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90158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Almost all ORMs like EF provide an API to drop down to raw SQL.</a:t>
            </a:r>
          </a:p>
          <a:p>
            <a:endParaRPr lang="en-US" dirty="0" smtClean="0"/>
          </a:p>
          <a:p>
            <a:r>
              <a:rPr lang="en-US" dirty="0" smtClean="0"/>
              <a:t>Same query as before.</a:t>
            </a:r>
            <a:r>
              <a:rPr lang="en-US" baseline="0" dirty="0" smtClean="0"/>
              <a:t> But now using SQL.</a:t>
            </a:r>
          </a:p>
          <a:p>
            <a:endParaRPr lang="en-US" baseline="0" dirty="0" smtClean="0"/>
          </a:p>
          <a:p>
            <a:r>
              <a:rPr lang="en-US" baseline="0" dirty="0" smtClean="0"/>
              <a:t>It’s also pretty much just as fast.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99AC2E-7B07-4714-A4E8-7F47011584A9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54969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</a:t>
            </a:r>
            <a:r>
              <a:rPr lang="en-US" baseline="0" dirty="0" smtClean="0"/>
              <a:t> brings us to Micro ORMs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99AC2E-7B07-4714-A4E8-7F47011584A9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52934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Designed for that optimal</a:t>
            </a:r>
            <a:r>
              <a:rPr lang="en-US" baseline="0" dirty="0" smtClean="0"/>
              <a:t> query pipeline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99AC2E-7B07-4714-A4E8-7F47011584A9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18463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1. EF Great for small applications where you</a:t>
            </a:r>
            <a:r>
              <a:rPr lang="en-US" baseline="0" dirty="0" smtClean="0"/>
              <a:t> can get away with slow or inefficient queries</a:t>
            </a:r>
          </a:p>
          <a:p>
            <a:r>
              <a:rPr lang="en-US" baseline="0" dirty="0" smtClean="0"/>
              <a:t>2. </a:t>
            </a:r>
          </a:p>
          <a:p>
            <a:r>
              <a:rPr lang="en-US" baseline="0" dirty="0" smtClean="0"/>
              <a:t>3. Identity Map and Unit of Work are really useful when executing business transactions.</a:t>
            </a:r>
          </a:p>
          <a:p>
            <a:r>
              <a:rPr lang="en-US" baseline="0" dirty="0" smtClean="0"/>
              <a:t>4. </a:t>
            </a:r>
          </a:p>
          <a:p>
            <a:r>
              <a:rPr lang="en-US" baseline="0" dirty="0" smtClean="0"/>
              <a:t>Not mutually exclusive, many applications will use both.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99AC2E-7B07-4714-A4E8-7F47011584A9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86401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* Lot’s to choose from</a:t>
            </a:r>
            <a:r>
              <a:rPr lang="en-US" baseline="0" dirty="0" smtClean="0"/>
              <a:t>, different features</a:t>
            </a:r>
            <a:r>
              <a:rPr lang="en-US" dirty="0" smtClean="0"/>
              <a:t>, do</a:t>
            </a:r>
            <a:r>
              <a:rPr lang="en-US" baseline="0" dirty="0" smtClean="0"/>
              <a:t> your homework.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99AC2E-7B07-4714-A4E8-7F47011584A9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59682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99AC2E-7B07-4714-A4E8-7F47011584A9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23703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* At stack overflow</a:t>
            </a:r>
          </a:p>
          <a:p>
            <a:r>
              <a:rPr lang="en-US" dirty="0" smtClean="0"/>
              <a:t>* Originally used LINQ</a:t>
            </a:r>
            <a:r>
              <a:rPr lang="en-US" baseline="0" dirty="0" smtClean="0"/>
              <a:t> to SQL, recognized that it wasn't scaling with their needs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Recognized that raw SQL was almost always more efficient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Built wrapper methods around lower level data access APIs in .NET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Eventually abstracted into a small library of extension methods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99AC2E-7B07-4714-A4E8-7F47011584A9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3420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Here</a:t>
            </a:r>
            <a:r>
              <a:rPr lang="en-US" baseline="0" dirty="0" smtClean="0"/>
              <a:t> is an example of one such extension method.</a:t>
            </a:r>
          </a:p>
          <a:p>
            <a:r>
              <a:rPr lang="en-US" baseline="0" dirty="0" smtClean="0"/>
              <a:t>All you need is an </a:t>
            </a:r>
            <a:r>
              <a:rPr lang="en-US" baseline="0" dirty="0" err="1" smtClean="0"/>
              <a:t>IDbConnection</a:t>
            </a:r>
            <a:r>
              <a:rPr lang="en-US" baseline="0" dirty="0" smtClean="0"/>
              <a:t> and some SQL string. Dapper does the rest.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99AC2E-7B07-4714-A4E8-7F47011584A9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19694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en-US" dirty="0" smtClean="0"/>
              <a:t>A few things that I want to point</a:t>
            </a:r>
          </a:p>
          <a:p>
            <a:pPr marL="171450" indent="-171450">
              <a:buFont typeface="Arial" charset="0"/>
              <a:buChar char="•"/>
            </a:pPr>
            <a:r>
              <a:rPr lang="en-US" dirty="0" smtClean="0"/>
              <a:t>The </a:t>
            </a:r>
            <a:r>
              <a:rPr lang="en-US" dirty="0" smtClean="0"/>
              <a:t>DTO</a:t>
            </a:r>
            <a:r>
              <a:rPr lang="en-US" baseline="0" dirty="0" smtClean="0"/>
              <a:t> is an exact match based on property name and type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Parameters object can be of </a:t>
            </a:r>
            <a:r>
              <a:rPr lang="en-US" i="1" baseline="0" dirty="0" smtClean="0"/>
              <a:t>any</a:t>
            </a:r>
            <a:r>
              <a:rPr lang="en-US" i="0" baseline="0" dirty="0" smtClean="0"/>
              <a:t> type, even and anonymous type. Property names of parameters object map to parameter names in SQL query</a:t>
            </a:r>
            <a:r>
              <a:rPr lang="en-US" i="0" baseline="0" dirty="0" smtClean="0"/>
              <a:t>. Could be a class or anon type</a:t>
            </a:r>
            <a:endParaRPr lang="en-US" i="0" baseline="0" dirty="0" smtClean="0"/>
          </a:p>
          <a:p>
            <a:pPr marL="171450" indent="-171450">
              <a:buFont typeface="Arial" charset="0"/>
              <a:buChar char="•"/>
            </a:pPr>
            <a:r>
              <a:rPr lang="en-US" i="0" baseline="0" dirty="0" smtClean="0"/>
              <a:t>Aggressive caching and reuse </a:t>
            </a:r>
            <a:r>
              <a:rPr lang="mr-IN" i="0" baseline="0" dirty="0" smtClean="0"/>
              <a:t>–</a:t>
            </a:r>
            <a:r>
              <a:rPr lang="en-US" i="0" baseline="0" dirty="0" smtClean="0"/>
              <a:t> minor hit on first execution, then lightning fast thereafter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99AC2E-7B07-4714-A4E8-7F47011584A9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84063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Another extension method.</a:t>
            </a:r>
            <a:r>
              <a:rPr lang="en-US" baseline="0" dirty="0" smtClean="0"/>
              <a:t> To execute commands that don’t return results.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99AC2E-7B07-4714-A4E8-7F47011584A9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7239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99AC2E-7B07-4714-A4E8-7F47011584A9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50271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* List support =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99AC2E-7B07-4714-A4E8-7F47011584A9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8357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99AC2E-7B07-4714-A4E8-7F47011584A9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04325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algn="l">
              <a:buFont typeface="Arial" charset="0"/>
              <a:buChar char="•"/>
            </a:pPr>
            <a:r>
              <a:rPr lang="en-US" dirty="0" smtClean="0"/>
              <a:t>Modern</a:t>
            </a:r>
            <a:r>
              <a:rPr lang="en-US" baseline="0" dirty="0" smtClean="0"/>
              <a:t> versus of SQL Server will optimize </a:t>
            </a:r>
            <a:r>
              <a:rPr lang="en-US" i="1" baseline="0" dirty="0" smtClean="0"/>
              <a:t>at the statement level.</a:t>
            </a:r>
            <a:r>
              <a:rPr lang="en-US" i="0" baseline="0" dirty="0" smtClean="0"/>
              <a:t> This means that individual statements or queries within a batch will receive the same type of optimization that occurs with a stored procedure.</a:t>
            </a:r>
          </a:p>
          <a:p>
            <a:pPr marL="171450" indent="-171450" algn="l">
              <a:buFont typeface="Arial" charset="0"/>
              <a:buChar char="•"/>
            </a:pPr>
            <a:r>
              <a:rPr lang="en-US" i="0" baseline="0" dirty="0" smtClean="0"/>
              <a:t>Deployment is the primary concern</a:t>
            </a:r>
          </a:p>
          <a:p>
            <a:pPr marL="628650" lvl="1" indent="-171450" algn="l">
              <a:buFont typeface="Arial" charset="0"/>
              <a:buChar char="•"/>
            </a:pPr>
            <a:r>
              <a:rPr lang="en-US" i="0" baseline="0" dirty="0" smtClean="0"/>
              <a:t>Consider a SaaS application that must be upgraded with nearly zero downtime</a:t>
            </a:r>
          </a:p>
          <a:p>
            <a:pPr marL="628650" lvl="1" indent="-171450" algn="l">
              <a:buFont typeface="Arial" charset="0"/>
              <a:buChar char="•"/>
            </a:pPr>
            <a:r>
              <a:rPr lang="en-US" i="0" baseline="0" dirty="0" smtClean="0"/>
              <a:t>If using </a:t>
            </a:r>
            <a:r>
              <a:rPr lang="en-US" i="0" baseline="0" dirty="0" err="1" smtClean="0"/>
              <a:t>sprocs</a:t>
            </a:r>
            <a:r>
              <a:rPr lang="en-US" i="0" baseline="0" dirty="0" smtClean="0"/>
              <a:t>, how do we change the </a:t>
            </a:r>
            <a:r>
              <a:rPr lang="en-US" i="0" baseline="0" dirty="0" err="1" smtClean="0"/>
              <a:t>sproc</a:t>
            </a:r>
            <a:r>
              <a:rPr lang="en-US" i="0" baseline="0" dirty="0" smtClean="0"/>
              <a:t> without introducing breaking changes?</a:t>
            </a:r>
          </a:p>
          <a:p>
            <a:pPr marL="1085850" lvl="2" indent="-171450" algn="l">
              <a:buFont typeface="Arial" charset="0"/>
              <a:buChar char="•"/>
            </a:pPr>
            <a:r>
              <a:rPr lang="en-US" i="0" baseline="0" dirty="0" smtClean="0"/>
              <a:t>We always deploy our database changes </a:t>
            </a:r>
            <a:r>
              <a:rPr lang="en-US" i="1" baseline="0" dirty="0" smtClean="0"/>
              <a:t>before</a:t>
            </a:r>
            <a:r>
              <a:rPr lang="en-US" i="0" baseline="0" dirty="0" smtClean="0"/>
              <a:t> the app server changes. That means we database changes must be backwards compatible.</a:t>
            </a:r>
          </a:p>
          <a:p>
            <a:pPr marL="1085850" lvl="2" indent="-171450" algn="l">
              <a:buFont typeface="Arial" charset="0"/>
              <a:buChar char="•"/>
            </a:pPr>
            <a:r>
              <a:rPr lang="en-US" i="0" baseline="0" dirty="0" smtClean="0"/>
              <a:t>We’d have to introduce a </a:t>
            </a:r>
            <a:r>
              <a:rPr lang="en-US" i="1" baseline="0" dirty="0" smtClean="0"/>
              <a:t>different</a:t>
            </a:r>
            <a:r>
              <a:rPr lang="en-US" i="0" baseline="0" dirty="0" smtClean="0"/>
              <a:t> </a:t>
            </a:r>
            <a:r>
              <a:rPr lang="en-US" i="0" baseline="0" dirty="0" err="1" smtClean="0"/>
              <a:t>sproc</a:t>
            </a:r>
            <a:r>
              <a:rPr lang="en-US" i="0" baseline="0" dirty="0" smtClean="0"/>
              <a:t>.</a:t>
            </a:r>
          </a:p>
          <a:p>
            <a:pPr marL="628650" lvl="1" indent="-171450" algn="l">
              <a:buFont typeface="Arial" charset="0"/>
              <a:buChar char="•"/>
            </a:pPr>
            <a:r>
              <a:rPr lang="en-US" i="0" baseline="0" dirty="0" smtClean="0"/>
              <a:t>If using application code, just change the application code and deploy.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99AC2E-7B07-4714-A4E8-7F47011584A9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59143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algn="l">
              <a:buFont typeface="Arial" charset="0"/>
              <a:buChar char="•"/>
            </a:pPr>
            <a:endParaRPr lang="en-US" i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99AC2E-7B07-4714-A4E8-7F47011584A9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06677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Remember our key</a:t>
            </a:r>
            <a:r>
              <a:rPr lang="en-US" baseline="0" dirty="0" smtClean="0"/>
              <a:t> themes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99AC2E-7B07-4714-A4E8-7F47011584A9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45331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Thank you!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99AC2E-7B07-4714-A4E8-7F47011584A9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3870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We’re going to be talk</a:t>
            </a:r>
            <a:r>
              <a:rPr lang="en-US" baseline="0" dirty="0" smtClean="0"/>
              <a:t>ing about data.</a:t>
            </a:r>
          </a:p>
          <a:p>
            <a:r>
              <a:rPr lang="en-US" baseline="0" dirty="0" smtClean="0"/>
              <a:t>The Object Relational Mapper is the most common tool in a developer’s toolbox for working with relational data</a:t>
            </a:r>
          </a:p>
          <a:p>
            <a:r>
              <a:rPr lang="en-US" baseline="0" dirty="0" smtClean="0"/>
              <a:t>Take the ORM that we have a love/hate relationship with and deconstruct it.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99AC2E-7B07-4714-A4E8-7F47011584A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7428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I’m a server-side guy.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Data is something that I’ve very passionate about. Most of the applications you or I work on are heavily data driven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As a junior, fell into the mindset of treating persistence as just “object storage”. But in reality the database will outlive the application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And performance is a killer feature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I don’t always by into the latest hype </a:t>
            </a:r>
            <a:r>
              <a:rPr lang="mr-IN" baseline="0" dirty="0" smtClean="0"/>
              <a:t>–</a:t>
            </a:r>
            <a:r>
              <a:rPr lang="en-US" baseline="0" dirty="0" smtClean="0"/>
              <a:t> starting to the exit the phase where things like NoSQL were touted as the silver bullet, people are realizing that relational database </a:t>
            </a:r>
            <a:r>
              <a:rPr lang="en-US" i="1" baseline="0" dirty="0" smtClean="0"/>
              <a:t>are really good</a:t>
            </a:r>
            <a:r>
              <a:rPr lang="en-US" i="0" baseline="0" dirty="0" smtClean="0"/>
              <a:t> when </a:t>
            </a:r>
            <a:r>
              <a:rPr lang="en-US" i="1" baseline="0" dirty="0" smtClean="0"/>
              <a:t>used appropriately and to their fullest potential</a:t>
            </a:r>
            <a:endParaRPr lang="en-US" i="0" baseline="0" dirty="0" smtClean="0"/>
          </a:p>
          <a:p>
            <a:pPr marL="171450" indent="-171450">
              <a:buFont typeface="Arial" charset="0"/>
              <a:buChar char="•"/>
            </a:pPr>
            <a:r>
              <a:rPr lang="en-US" i="0" baseline="0" dirty="0" smtClean="0"/>
              <a:t>When building software, I like to think of myself like Ricky Bobby: I want to go fast.</a:t>
            </a:r>
            <a:endParaRPr lang="en-US" baseline="0" dirty="0" smtClean="0"/>
          </a:p>
          <a:p>
            <a:pPr marL="171450" indent="-171450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99AC2E-7B07-4714-A4E8-7F47011584A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3745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Why should</a:t>
            </a:r>
            <a:r>
              <a:rPr lang="en-US" baseline="0" dirty="0" smtClean="0"/>
              <a:t> you care?</a:t>
            </a:r>
          </a:p>
          <a:p>
            <a:r>
              <a:rPr lang="en-US" baseline="0" dirty="0" smtClean="0"/>
              <a:t>Three key themes:</a:t>
            </a:r>
          </a:p>
          <a:p>
            <a:r>
              <a:rPr lang="en-US" baseline="0" dirty="0" smtClean="0"/>
              <a:t>* Performance, Correctness, and Maintainability will be key themes throughout this talk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99AC2E-7B07-4714-A4E8-7F47011584A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775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en-US" dirty="0" smtClean="0"/>
              <a:t>Before I jump</a:t>
            </a:r>
            <a:r>
              <a:rPr lang="en-US" baseline="0" dirty="0" smtClean="0"/>
              <a:t> into things, I want to talk a little bit about the </a:t>
            </a:r>
            <a:r>
              <a:rPr lang="en-US" dirty="0" smtClean="0"/>
              <a:t>"average</a:t>
            </a:r>
            <a:r>
              <a:rPr lang="en-US" baseline="0" dirty="0" smtClean="0"/>
              <a:t>" </a:t>
            </a:r>
            <a:r>
              <a:rPr lang="en-US" dirty="0" smtClean="0"/>
              <a:t>B2B </a:t>
            </a:r>
            <a:r>
              <a:rPr lang="en-US" dirty="0" smtClean="0"/>
              <a:t>Web Application</a:t>
            </a:r>
          </a:p>
          <a:p>
            <a:pPr marL="171450" indent="-171450">
              <a:buFont typeface="Arial" charset="0"/>
              <a:buChar char="•"/>
            </a:pPr>
            <a:r>
              <a:rPr lang="en-US" dirty="0" smtClean="0"/>
              <a:t>Most of the time we’re just getting data from the database and turning</a:t>
            </a:r>
            <a:r>
              <a:rPr lang="en-US" baseline="0" dirty="0" smtClean="0"/>
              <a:t> it into text, whether that’s HTML or XML/JSON or whatever.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For straight queries, very few business rules. Optimize that pipeline.</a:t>
            </a:r>
            <a:endParaRPr lang="en-US" dirty="0" smtClean="0"/>
          </a:p>
          <a:p>
            <a:pPr marL="171450" indent="-171450">
              <a:buFont typeface="Arial" charset="0"/>
              <a:buChar char="•"/>
            </a:pPr>
            <a:r>
              <a:rPr lang="en-US" dirty="0" smtClean="0"/>
              <a:t>SLA Matters (e.g. under</a:t>
            </a:r>
            <a:r>
              <a:rPr lang="en-US" baseline="0" dirty="0" smtClean="0"/>
              <a:t> 200ms at the server)</a:t>
            </a:r>
            <a:endParaRPr lang="en-US" dirty="0" smtClean="0"/>
          </a:p>
          <a:p>
            <a:pPr marL="171450" indent="-171450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99AC2E-7B07-4714-A4E8-7F47011584A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5571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en-US" dirty="0" smtClean="0"/>
              <a:t>Slide scale in terms of users, request per second</a:t>
            </a:r>
          </a:p>
          <a:p>
            <a:pPr marL="171450" indent="-171450">
              <a:buFont typeface="Arial" charset="0"/>
              <a:buChar char="•"/>
            </a:pPr>
            <a:r>
              <a:rPr lang="en-US" dirty="0" smtClean="0"/>
              <a:t>Gray area/tipping</a:t>
            </a:r>
            <a:r>
              <a:rPr lang="en-US" baseline="0" dirty="0" smtClean="0"/>
              <a:t> point where it becomes less and less feasible to just throw money/hardware at the problem </a:t>
            </a:r>
            <a:r>
              <a:rPr lang="mr-IN" baseline="0" dirty="0" smtClean="0"/>
              <a:t>–</a:t>
            </a:r>
            <a:r>
              <a:rPr lang="en-US" baseline="0" dirty="0" smtClean="0"/>
              <a:t> must look at </a:t>
            </a:r>
            <a:r>
              <a:rPr lang="en-US" baseline="0" dirty="0" err="1" smtClean="0"/>
              <a:t>fundenmentals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99AC2E-7B07-4714-A4E8-7F47011584A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1804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9/15/17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9/15/17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9/15/17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76213" indent="-166688">
              <a:buFont typeface="Arial" charset="0"/>
              <a:buChar char="•"/>
              <a:tabLst/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2CEF3B-A037-46D0-B02C-1428F07E9383}" type="datetimeFigureOut">
              <a:rPr lang="en-US" smtClean="0"/>
              <a:t>9/15/17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9/15/17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9/15/17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9/15/17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9/15/17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pPr/>
              <a:t>9/15/17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96DFF08F-DC6B-4601-B491-B0F83F6DD2DA}" type="datetimeFigureOut">
              <a:rPr lang="en-US" smtClean="0"/>
              <a:pPr/>
              <a:t>9/15/17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" y="21019"/>
            <a:ext cx="12192000" cy="4915082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9/15/17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6DFF08F-DC6B-4601-B491-B0F83F6DD2DA}" type="datetimeFigureOut">
              <a:rPr lang="en-US" smtClean="0"/>
              <a:pPr/>
              <a:t>9/15/17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88151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176213" indent="-166688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Arial" charset="0"/>
        <a:buChar char="•"/>
        <a:tabLst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3.jpeg"/><Relationship Id="rId5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9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tackExchange/Dapper" TargetMode="External"/><Relationship Id="rId4" Type="http://schemas.openxmlformats.org/officeDocument/2006/relationships/hyperlink" Target="https://github.com/FransBouma/Massive" TargetMode="External"/><Relationship Id="rId5" Type="http://schemas.openxmlformats.org/officeDocument/2006/relationships/hyperlink" Target="https://github.com/CollaboratingPlatypus/PetaPoco" TargetMode="External"/><Relationship Id="rId6" Type="http://schemas.openxmlformats.org/officeDocument/2006/relationships/hyperlink" Target="https://github.com/ServiceStack/ServiceStack.OrmLite" TargetMode="External"/><Relationship Id="rId7" Type="http://schemas.openxmlformats.org/officeDocument/2006/relationships/hyperlink" Target="https://github.com/schotime/NPoco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3.tif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4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Unshackle Your Database: Pragmatic SQL for .NET Developers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719072"/>
          </a:xfrm>
        </p:spPr>
        <p:txBody>
          <a:bodyPr>
            <a:normAutofit fontScale="70000" lnSpcReduction="20000"/>
          </a:bodyPr>
          <a:lstStyle/>
          <a:p>
            <a:r>
              <a:rPr lang="en-US" b="1" cap="none" dirty="0" smtClean="0"/>
              <a:t>Joseph Daigle</a:t>
            </a:r>
          </a:p>
          <a:p>
            <a:r>
              <a:rPr lang="en-US" cap="none" dirty="0" smtClean="0"/>
              <a:t>Principal </a:t>
            </a:r>
            <a:r>
              <a:rPr lang="en-US" cap="none" dirty="0" smtClean="0"/>
              <a:t>Software </a:t>
            </a:r>
            <a:r>
              <a:rPr lang="en-US" cap="none" dirty="0" smtClean="0"/>
              <a:t>Engineer</a:t>
            </a:r>
          </a:p>
          <a:p>
            <a:r>
              <a:rPr lang="en-US" cap="none" dirty="0" smtClean="0"/>
              <a:t>Email: </a:t>
            </a:r>
            <a:r>
              <a:rPr lang="en-US" b="1" cap="none" dirty="0" err="1" smtClean="0"/>
              <a:t>joseph.daigle@gmail.com</a:t>
            </a:r>
            <a:endParaRPr lang="en-US" b="1" cap="none" dirty="0" smtClean="0"/>
          </a:p>
          <a:p>
            <a:r>
              <a:rPr lang="en-US" cap="none" dirty="0" smtClean="0"/>
              <a:t>Twitter: </a:t>
            </a:r>
            <a:r>
              <a:rPr lang="en-US" b="1" cap="none" dirty="0" smtClean="0"/>
              <a:t>@</a:t>
            </a:r>
            <a:r>
              <a:rPr lang="en-US" b="1" cap="none" dirty="0" err="1" smtClean="0"/>
              <a:t>JosephDaigle</a:t>
            </a:r>
            <a:endParaRPr lang="en-US" b="1" cap="none" dirty="0" smtClean="0"/>
          </a:p>
          <a:p>
            <a:r>
              <a:rPr lang="en-US" cap="none" dirty="0" smtClean="0"/>
              <a:t>Web: </a:t>
            </a:r>
            <a:r>
              <a:rPr lang="en-US" b="1" cap="none" dirty="0" err="1" smtClean="0"/>
              <a:t>josephdaigle.me</a:t>
            </a:r>
            <a:endParaRPr lang="en-US" b="1" cap="non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4279" y="4989488"/>
            <a:ext cx="3421401" cy="84394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920016" y="5802868"/>
            <a:ext cx="3056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https://</a:t>
            </a:r>
            <a:r>
              <a:rPr lang="en-US" dirty="0" err="1"/>
              <a:t>www.qgenda.com</a:t>
            </a:r>
            <a:r>
              <a:rPr lang="en-US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463337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should I care?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767953" y="3536456"/>
            <a:ext cx="8802118" cy="500379"/>
          </a:xfrm>
          <a:prstGeom prst="rect">
            <a:avLst/>
          </a:prstGeom>
          <a:gradFill flip="none" rotWithShape="1">
            <a:gsLst>
              <a:gs pos="0">
                <a:srgbClr val="C47C76"/>
              </a:gs>
              <a:gs pos="75000">
                <a:srgbClr val="E2AEA9"/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08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7" name="Right Arrow 6"/>
          <p:cNvSpPr/>
          <p:nvPr/>
        </p:nvSpPr>
        <p:spPr>
          <a:xfrm>
            <a:off x="5657261" y="4689188"/>
            <a:ext cx="1023502" cy="5686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8" name="TextBox 7"/>
          <p:cNvSpPr txBox="1"/>
          <p:nvPr/>
        </p:nvSpPr>
        <p:spPr>
          <a:xfrm>
            <a:off x="4763693" y="4248229"/>
            <a:ext cx="28106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Performance Sensitive</a:t>
            </a:r>
            <a:endParaRPr lang="en-US" sz="2000" dirty="0"/>
          </a:p>
        </p:txBody>
      </p:sp>
      <p:sp>
        <p:nvSpPr>
          <p:cNvPr id="10" name="Down Arrow 9"/>
          <p:cNvSpPr/>
          <p:nvPr/>
        </p:nvSpPr>
        <p:spPr>
          <a:xfrm>
            <a:off x="1767953" y="2905069"/>
            <a:ext cx="203791" cy="473995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1" name="Down Arrow 10"/>
          <p:cNvSpPr/>
          <p:nvPr/>
        </p:nvSpPr>
        <p:spPr>
          <a:xfrm>
            <a:off x="10281216" y="2872317"/>
            <a:ext cx="203791" cy="473995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2" name="Down Arrow 11"/>
          <p:cNvSpPr/>
          <p:nvPr/>
        </p:nvSpPr>
        <p:spPr>
          <a:xfrm>
            <a:off x="9126709" y="2872317"/>
            <a:ext cx="203791" cy="473995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3" name="Down Arrow 12"/>
          <p:cNvSpPr/>
          <p:nvPr/>
        </p:nvSpPr>
        <p:spPr>
          <a:xfrm>
            <a:off x="7985157" y="2872317"/>
            <a:ext cx="203791" cy="473995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4" name="Down Arrow 13"/>
          <p:cNvSpPr/>
          <p:nvPr/>
        </p:nvSpPr>
        <p:spPr>
          <a:xfrm>
            <a:off x="4763693" y="2872317"/>
            <a:ext cx="203791" cy="473995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5" name="TextBox 14"/>
          <p:cNvSpPr txBox="1"/>
          <p:nvPr/>
        </p:nvSpPr>
        <p:spPr>
          <a:xfrm>
            <a:off x="1061692" y="2443336"/>
            <a:ext cx="16448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 In House LOB</a:t>
            </a:r>
            <a:endParaRPr lang="en-US" sz="1400" dirty="0"/>
          </a:p>
        </p:txBody>
      </p:sp>
      <p:sp>
        <p:nvSpPr>
          <p:cNvPr id="16" name="TextBox 15"/>
          <p:cNvSpPr txBox="1"/>
          <p:nvPr/>
        </p:nvSpPr>
        <p:spPr>
          <a:xfrm>
            <a:off x="9768097" y="2446526"/>
            <a:ext cx="12802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smtClean="0"/>
              <a:t>Google</a:t>
            </a:r>
            <a:endParaRPr lang="en-US" sz="1400" dirty="0"/>
          </a:p>
        </p:txBody>
      </p:sp>
      <p:sp>
        <p:nvSpPr>
          <p:cNvPr id="17" name="TextBox 16"/>
          <p:cNvSpPr txBox="1"/>
          <p:nvPr/>
        </p:nvSpPr>
        <p:spPr>
          <a:xfrm>
            <a:off x="8630198" y="2446525"/>
            <a:ext cx="12802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Salesforce</a:t>
            </a:r>
            <a:endParaRPr lang="en-US" sz="1400" dirty="0"/>
          </a:p>
        </p:txBody>
      </p:sp>
      <p:sp>
        <p:nvSpPr>
          <p:cNvPr id="18" name="TextBox 17"/>
          <p:cNvSpPr txBox="1"/>
          <p:nvPr/>
        </p:nvSpPr>
        <p:spPr>
          <a:xfrm>
            <a:off x="7355532" y="2446524"/>
            <a:ext cx="14630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Stack Overflow</a:t>
            </a:r>
            <a:endParaRPr lang="en-US" sz="1400" dirty="0"/>
          </a:p>
        </p:txBody>
      </p:sp>
      <p:sp>
        <p:nvSpPr>
          <p:cNvPr id="19" name="TextBox 18"/>
          <p:cNvSpPr txBox="1"/>
          <p:nvPr/>
        </p:nvSpPr>
        <p:spPr>
          <a:xfrm>
            <a:off x="3948324" y="2443337"/>
            <a:ext cx="18238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Successful B2B Startup</a:t>
            </a:r>
            <a:endParaRPr lang="en-US" sz="1400" dirty="0"/>
          </a:p>
        </p:txBody>
      </p:sp>
      <p:sp>
        <p:nvSpPr>
          <p:cNvPr id="20" name="TextBox 19"/>
          <p:cNvSpPr txBox="1"/>
          <p:nvPr/>
        </p:nvSpPr>
        <p:spPr>
          <a:xfrm>
            <a:off x="1615230" y="3502336"/>
            <a:ext cx="12145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10s</a:t>
            </a:r>
          </a:p>
          <a:p>
            <a:pPr algn="ctr"/>
            <a:r>
              <a:rPr lang="en-US" sz="1400" dirty="0" smtClean="0"/>
              <a:t>of Users</a:t>
            </a:r>
            <a:endParaRPr lang="en-US" sz="1400" dirty="0"/>
          </a:p>
        </p:txBody>
      </p:sp>
      <p:sp>
        <p:nvSpPr>
          <p:cNvPr id="21" name="TextBox 20"/>
          <p:cNvSpPr txBox="1"/>
          <p:nvPr/>
        </p:nvSpPr>
        <p:spPr>
          <a:xfrm>
            <a:off x="8015929" y="3520824"/>
            <a:ext cx="12145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1,000,000s of Users</a:t>
            </a:r>
            <a:endParaRPr lang="en-US" sz="1400" dirty="0"/>
          </a:p>
        </p:txBody>
      </p:sp>
      <p:sp>
        <p:nvSpPr>
          <p:cNvPr id="23" name="TextBox 22"/>
          <p:cNvSpPr txBox="1"/>
          <p:nvPr/>
        </p:nvSpPr>
        <p:spPr>
          <a:xfrm>
            <a:off x="4258309" y="3520825"/>
            <a:ext cx="12145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10,000s</a:t>
            </a:r>
          </a:p>
          <a:p>
            <a:pPr algn="ctr"/>
            <a:r>
              <a:rPr lang="en-US" sz="1400" dirty="0" smtClean="0"/>
              <a:t>of Users</a:t>
            </a:r>
            <a:endParaRPr lang="en-US" sz="1400" dirty="0"/>
          </a:p>
        </p:txBody>
      </p:sp>
      <p:sp>
        <p:nvSpPr>
          <p:cNvPr id="24" name="TextBox 23"/>
          <p:cNvSpPr txBox="1"/>
          <p:nvPr/>
        </p:nvSpPr>
        <p:spPr>
          <a:xfrm>
            <a:off x="9273348" y="3511046"/>
            <a:ext cx="13560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100,000,000s of Users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958988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 smtClean="0"/>
              <a:t>O</a:t>
            </a:r>
            <a:r>
              <a:rPr lang="en-US" dirty="0" smtClean="0"/>
              <a:t>bject </a:t>
            </a:r>
            <a:r>
              <a:rPr lang="en-US" u="sng" dirty="0" smtClean="0"/>
              <a:t>R</a:t>
            </a:r>
            <a:r>
              <a:rPr lang="en-US" dirty="0" smtClean="0"/>
              <a:t>elational </a:t>
            </a:r>
            <a:r>
              <a:rPr lang="en-US" u="sng" dirty="0" smtClean="0"/>
              <a:t>M</a:t>
            </a:r>
            <a:r>
              <a:rPr lang="en-US" dirty="0" smtClean="0"/>
              <a:t>appers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cap="none" dirty="0"/>
          </a:p>
        </p:txBody>
      </p:sp>
    </p:spTree>
    <p:extLst>
      <p:ext uri="{BB962C8B-B14F-4D97-AF65-F5344CB8AC3E}">
        <p14:creationId xmlns:p14="http://schemas.microsoft.com/office/powerpoint/2010/main" val="2041368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do we use ORMs?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Help to solve </a:t>
            </a:r>
            <a:r>
              <a:rPr lang="en-US" dirty="0"/>
              <a:t>the “object-relational impedance </a:t>
            </a:r>
            <a:r>
              <a:rPr lang="en-US" dirty="0" smtClean="0"/>
              <a:t>mismatch”</a:t>
            </a:r>
          </a:p>
          <a:p>
            <a:r>
              <a:rPr lang="en-US" dirty="0" smtClean="0"/>
              <a:t>Often the primary interface developers have to a relational database</a:t>
            </a:r>
          </a:p>
          <a:p>
            <a:r>
              <a:rPr lang="en-US" dirty="0" smtClean="0"/>
              <a:t>Avoid hand-writing SQL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2427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“General purpose” ORMs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Entity Framework 6</a:t>
            </a:r>
          </a:p>
          <a:p>
            <a:r>
              <a:rPr lang="en-US" dirty="0" err="1" smtClean="0"/>
              <a:t>Nhibernate</a:t>
            </a:r>
            <a:endParaRPr lang="en-US" dirty="0" smtClean="0"/>
          </a:p>
          <a:p>
            <a:r>
              <a:rPr lang="en-US" dirty="0" smtClean="0"/>
              <a:t>LINQ to SQL</a:t>
            </a:r>
          </a:p>
          <a:p>
            <a:r>
              <a:rPr lang="en-US" dirty="0" err="1" smtClean="0"/>
              <a:t>LLBLGen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557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Parts of an </a:t>
            </a:r>
            <a:r>
              <a:rPr lang="en-US" dirty="0"/>
              <a:t>“General purpose” </a:t>
            </a:r>
            <a:r>
              <a:rPr lang="en-US" dirty="0" smtClean="0"/>
              <a:t>ORM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2638608" y="1903966"/>
            <a:ext cx="3303870" cy="1982322"/>
            <a:chOff x="1017890" y="1814"/>
            <a:chExt cx="3303870" cy="1982322"/>
          </a:xfrm>
        </p:grpSpPr>
        <p:sp>
          <p:nvSpPr>
            <p:cNvPr id="15" name="Rectangle 14"/>
            <p:cNvSpPr/>
            <p:nvPr/>
          </p:nvSpPr>
          <p:spPr>
            <a:xfrm>
              <a:off x="1017890" y="1814"/>
              <a:ext cx="3303870" cy="1982322"/>
            </a:xfrm>
            <a:prstGeom prst="rect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3">
                <a:hueOff val="0"/>
                <a:satOff val="0"/>
                <a:lumOff val="0"/>
                <a:alphaOff val="0"/>
              </a:schemeClr>
            </a:fillRef>
            <a:effectRef idx="2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6" name="Rectangle 15"/>
            <p:cNvSpPr/>
            <p:nvPr/>
          </p:nvSpPr>
          <p:spPr>
            <a:xfrm>
              <a:off x="1017890" y="1814"/>
              <a:ext cx="3303870" cy="198232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05740" tIns="205740" rIns="205740" bIns="205740" numCol="1" spcCol="1270" anchor="ctr" anchorCtr="0">
              <a:noAutofit/>
            </a:bodyPr>
            <a:lstStyle/>
            <a:p>
              <a:pPr lvl="0" algn="ctr" defTabSz="2400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5400" kern="1200" dirty="0" smtClean="0"/>
                <a:t>Object Mapper</a:t>
              </a:r>
              <a:endParaRPr lang="en-US" sz="54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930037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Mapper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125" y="1946343"/>
            <a:ext cx="8520156" cy="179880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4680" y="3944025"/>
            <a:ext cx="4191000" cy="2082800"/>
          </a:xfrm>
          <a:prstGeom prst="rect">
            <a:avLst/>
          </a:prstGeom>
        </p:spPr>
      </p:pic>
      <p:sp>
        <p:nvSpPr>
          <p:cNvPr id="6" name="Bent Arrow 5"/>
          <p:cNvSpPr/>
          <p:nvPr/>
        </p:nvSpPr>
        <p:spPr>
          <a:xfrm rot="10800000" flipH="1">
            <a:off x="4501962" y="4056434"/>
            <a:ext cx="2073936" cy="1254867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5521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Parts of an “General purpose” ORM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2638608" y="1903966"/>
            <a:ext cx="3303870" cy="1982322"/>
            <a:chOff x="1017890" y="1814"/>
            <a:chExt cx="3303870" cy="1982322"/>
          </a:xfrm>
        </p:grpSpPr>
        <p:sp>
          <p:nvSpPr>
            <p:cNvPr id="15" name="Rectangle 14"/>
            <p:cNvSpPr/>
            <p:nvPr/>
          </p:nvSpPr>
          <p:spPr>
            <a:xfrm>
              <a:off x="1017890" y="1814"/>
              <a:ext cx="3303870" cy="1982322"/>
            </a:xfrm>
            <a:prstGeom prst="rect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3">
                <a:hueOff val="0"/>
                <a:satOff val="0"/>
                <a:lumOff val="0"/>
                <a:alphaOff val="0"/>
              </a:schemeClr>
            </a:fillRef>
            <a:effectRef idx="2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6" name="Rectangle 15"/>
            <p:cNvSpPr/>
            <p:nvPr/>
          </p:nvSpPr>
          <p:spPr>
            <a:xfrm>
              <a:off x="1017890" y="1814"/>
              <a:ext cx="3303870" cy="198232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05740" tIns="205740" rIns="205740" bIns="205740" numCol="1" spcCol="1270" anchor="ctr" anchorCtr="0">
              <a:noAutofit/>
            </a:bodyPr>
            <a:lstStyle/>
            <a:p>
              <a:pPr lvl="0" algn="ctr" defTabSz="2400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5400" kern="1200" dirty="0" smtClean="0"/>
                <a:t>Object Mapper</a:t>
              </a:r>
              <a:endParaRPr lang="en-US" sz="5400" kern="1200" dirty="0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6272866" y="1882491"/>
            <a:ext cx="3303870" cy="1982322"/>
            <a:chOff x="4652148" y="1814"/>
            <a:chExt cx="3303870" cy="1982322"/>
          </a:xfrm>
        </p:grpSpPr>
        <p:sp>
          <p:nvSpPr>
            <p:cNvPr id="13" name="Rectangle 12"/>
            <p:cNvSpPr/>
            <p:nvPr/>
          </p:nvSpPr>
          <p:spPr>
            <a:xfrm>
              <a:off x="4652148" y="1814"/>
              <a:ext cx="3303870" cy="1982322"/>
            </a:xfrm>
            <a:prstGeom prst="rect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3">
                <a:hueOff val="0"/>
                <a:satOff val="0"/>
                <a:lumOff val="0"/>
                <a:alphaOff val="0"/>
              </a:schemeClr>
            </a:fillRef>
            <a:effectRef idx="2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4" name="Rectangle 13"/>
            <p:cNvSpPr/>
            <p:nvPr/>
          </p:nvSpPr>
          <p:spPr>
            <a:xfrm>
              <a:off x="4652148" y="1814"/>
              <a:ext cx="3303870" cy="198232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05740" tIns="205740" rIns="205740" bIns="205740" numCol="1" spcCol="1270" anchor="ctr" anchorCtr="0">
              <a:noAutofit/>
            </a:bodyPr>
            <a:lstStyle/>
            <a:p>
              <a:pPr lvl="0" algn="ctr" defTabSz="2400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5400" kern="1200" dirty="0" smtClean="0"/>
                <a:t>Query Generator</a:t>
              </a:r>
              <a:endParaRPr lang="en-US" sz="54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886128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Query Generator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8756" y="1985418"/>
            <a:ext cx="6285014" cy="389913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2923" y="2734808"/>
            <a:ext cx="1428075" cy="14280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891276" y="4313079"/>
            <a:ext cx="20513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 smtClean="0"/>
              <a:t>www.linqpad.net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123027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Parts of an “General purpose” ORM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2638608" y="1903966"/>
            <a:ext cx="3303870" cy="1982322"/>
            <a:chOff x="1017890" y="1814"/>
            <a:chExt cx="3303870" cy="1982322"/>
          </a:xfrm>
        </p:grpSpPr>
        <p:sp>
          <p:nvSpPr>
            <p:cNvPr id="15" name="Rectangle 14"/>
            <p:cNvSpPr/>
            <p:nvPr/>
          </p:nvSpPr>
          <p:spPr>
            <a:xfrm>
              <a:off x="1017890" y="1814"/>
              <a:ext cx="3303870" cy="1982322"/>
            </a:xfrm>
            <a:prstGeom prst="rect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3">
                <a:hueOff val="0"/>
                <a:satOff val="0"/>
                <a:lumOff val="0"/>
                <a:alphaOff val="0"/>
              </a:schemeClr>
            </a:fillRef>
            <a:effectRef idx="2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6" name="Rectangle 15"/>
            <p:cNvSpPr/>
            <p:nvPr/>
          </p:nvSpPr>
          <p:spPr>
            <a:xfrm>
              <a:off x="1017890" y="1814"/>
              <a:ext cx="3303870" cy="198232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05740" tIns="205740" rIns="205740" bIns="205740" numCol="1" spcCol="1270" anchor="ctr" anchorCtr="0">
              <a:noAutofit/>
            </a:bodyPr>
            <a:lstStyle/>
            <a:p>
              <a:pPr lvl="0" algn="ctr" defTabSz="2400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5400" kern="1200" dirty="0" smtClean="0"/>
                <a:t>Object Mapper</a:t>
              </a:r>
              <a:endParaRPr lang="en-US" sz="5400" kern="1200" dirty="0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6272866" y="1882491"/>
            <a:ext cx="3303870" cy="1982322"/>
            <a:chOff x="4652148" y="1814"/>
            <a:chExt cx="3303870" cy="1982322"/>
          </a:xfrm>
        </p:grpSpPr>
        <p:sp>
          <p:nvSpPr>
            <p:cNvPr id="13" name="Rectangle 12"/>
            <p:cNvSpPr/>
            <p:nvPr/>
          </p:nvSpPr>
          <p:spPr>
            <a:xfrm>
              <a:off x="4652148" y="1814"/>
              <a:ext cx="3303870" cy="1982322"/>
            </a:xfrm>
            <a:prstGeom prst="rect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3">
                <a:hueOff val="0"/>
                <a:satOff val="0"/>
                <a:lumOff val="0"/>
                <a:alphaOff val="0"/>
              </a:schemeClr>
            </a:fillRef>
            <a:effectRef idx="2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4" name="Rectangle 13"/>
            <p:cNvSpPr/>
            <p:nvPr/>
          </p:nvSpPr>
          <p:spPr>
            <a:xfrm>
              <a:off x="4652148" y="1814"/>
              <a:ext cx="3303870" cy="198232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05740" tIns="205740" rIns="205740" bIns="205740" numCol="1" spcCol="1270" anchor="ctr" anchorCtr="0">
              <a:noAutofit/>
            </a:bodyPr>
            <a:lstStyle/>
            <a:p>
              <a:pPr lvl="0" algn="ctr" defTabSz="2400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5400" kern="1200" dirty="0" smtClean="0"/>
                <a:t>Query Generator</a:t>
              </a:r>
              <a:endParaRPr lang="en-US" sz="5400" kern="1200" dirty="0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2638608" y="4195201"/>
            <a:ext cx="3303870" cy="1982322"/>
            <a:chOff x="1017890" y="2314524"/>
            <a:chExt cx="3303870" cy="1982322"/>
          </a:xfrm>
        </p:grpSpPr>
        <p:sp>
          <p:nvSpPr>
            <p:cNvPr id="11" name="Rectangle 10"/>
            <p:cNvSpPr/>
            <p:nvPr/>
          </p:nvSpPr>
          <p:spPr>
            <a:xfrm>
              <a:off x="1017890" y="2314524"/>
              <a:ext cx="3303870" cy="1982322"/>
            </a:xfrm>
            <a:prstGeom prst="rect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3">
                <a:hueOff val="0"/>
                <a:satOff val="0"/>
                <a:lumOff val="0"/>
                <a:alphaOff val="0"/>
              </a:schemeClr>
            </a:fillRef>
            <a:effectRef idx="2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2" name="Rectangle 11"/>
            <p:cNvSpPr/>
            <p:nvPr/>
          </p:nvSpPr>
          <p:spPr>
            <a:xfrm>
              <a:off x="1017890" y="2314524"/>
              <a:ext cx="3303870" cy="198232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05740" tIns="205740" rIns="205740" bIns="205740" numCol="1" spcCol="1270" anchor="ctr" anchorCtr="0">
              <a:noAutofit/>
            </a:bodyPr>
            <a:lstStyle/>
            <a:p>
              <a:pPr lvl="0" algn="ctr" defTabSz="2400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5400" kern="1200" dirty="0" smtClean="0"/>
                <a:t>Identity Map</a:t>
              </a:r>
              <a:endParaRPr lang="en-US" sz="54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846723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Parts of an “General purpose” ORM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2638608" y="1903966"/>
            <a:ext cx="3303870" cy="1982322"/>
            <a:chOff x="1017890" y="1814"/>
            <a:chExt cx="3303870" cy="1982322"/>
          </a:xfrm>
        </p:grpSpPr>
        <p:sp>
          <p:nvSpPr>
            <p:cNvPr id="15" name="Rectangle 14"/>
            <p:cNvSpPr/>
            <p:nvPr/>
          </p:nvSpPr>
          <p:spPr>
            <a:xfrm>
              <a:off x="1017890" y="1814"/>
              <a:ext cx="3303870" cy="1982322"/>
            </a:xfrm>
            <a:prstGeom prst="rect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3">
                <a:hueOff val="0"/>
                <a:satOff val="0"/>
                <a:lumOff val="0"/>
                <a:alphaOff val="0"/>
              </a:schemeClr>
            </a:fillRef>
            <a:effectRef idx="2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6" name="Rectangle 15"/>
            <p:cNvSpPr/>
            <p:nvPr/>
          </p:nvSpPr>
          <p:spPr>
            <a:xfrm>
              <a:off x="1017890" y="1814"/>
              <a:ext cx="3303870" cy="198232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05740" tIns="205740" rIns="205740" bIns="205740" numCol="1" spcCol="1270" anchor="ctr" anchorCtr="0">
              <a:noAutofit/>
            </a:bodyPr>
            <a:lstStyle/>
            <a:p>
              <a:pPr lvl="0" algn="ctr" defTabSz="2400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5400" kern="1200" dirty="0" smtClean="0"/>
                <a:t>Object Mapper</a:t>
              </a:r>
              <a:endParaRPr lang="en-US" sz="5400" kern="1200" dirty="0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6272866" y="1882491"/>
            <a:ext cx="3303870" cy="1982322"/>
            <a:chOff x="4652148" y="1814"/>
            <a:chExt cx="3303870" cy="1982322"/>
          </a:xfrm>
        </p:grpSpPr>
        <p:sp>
          <p:nvSpPr>
            <p:cNvPr id="13" name="Rectangle 12"/>
            <p:cNvSpPr/>
            <p:nvPr/>
          </p:nvSpPr>
          <p:spPr>
            <a:xfrm>
              <a:off x="4652148" y="1814"/>
              <a:ext cx="3303870" cy="1982322"/>
            </a:xfrm>
            <a:prstGeom prst="rect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3">
                <a:hueOff val="0"/>
                <a:satOff val="0"/>
                <a:lumOff val="0"/>
                <a:alphaOff val="0"/>
              </a:schemeClr>
            </a:fillRef>
            <a:effectRef idx="2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4" name="Rectangle 13"/>
            <p:cNvSpPr/>
            <p:nvPr/>
          </p:nvSpPr>
          <p:spPr>
            <a:xfrm>
              <a:off x="4652148" y="1814"/>
              <a:ext cx="3303870" cy="198232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05740" tIns="205740" rIns="205740" bIns="205740" numCol="1" spcCol="1270" anchor="ctr" anchorCtr="0">
              <a:noAutofit/>
            </a:bodyPr>
            <a:lstStyle/>
            <a:p>
              <a:pPr lvl="0" algn="ctr" defTabSz="2400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5400" kern="1200" dirty="0" smtClean="0"/>
                <a:t>Query Generator</a:t>
              </a:r>
              <a:endParaRPr lang="en-US" sz="5400" kern="1200" dirty="0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2638608" y="4195201"/>
            <a:ext cx="3303870" cy="1982322"/>
            <a:chOff x="1017890" y="2314524"/>
            <a:chExt cx="3303870" cy="1982322"/>
          </a:xfrm>
        </p:grpSpPr>
        <p:sp>
          <p:nvSpPr>
            <p:cNvPr id="11" name="Rectangle 10"/>
            <p:cNvSpPr/>
            <p:nvPr/>
          </p:nvSpPr>
          <p:spPr>
            <a:xfrm>
              <a:off x="1017890" y="2314524"/>
              <a:ext cx="3303870" cy="1982322"/>
            </a:xfrm>
            <a:prstGeom prst="rect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3">
                <a:hueOff val="0"/>
                <a:satOff val="0"/>
                <a:lumOff val="0"/>
                <a:alphaOff val="0"/>
              </a:schemeClr>
            </a:fillRef>
            <a:effectRef idx="2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2" name="Rectangle 11"/>
            <p:cNvSpPr/>
            <p:nvPr/>
          </p:nvSpPr>
          <p:spPr>
            <a:xfrm>
              <a:off x="1017890" y="2314524"/>
              <a:ext cx="3303870" cy="198232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05740" tIns="205740" rIns="205740" bIns="205740" numCol="1" spcCol="1270" anchor="ctr" anchorCtr="0">
              <a:noAutofit/>
            </a:bodyPr>
            <a:lstStyle/>
            <a:p>
              <a:pPr lvl="0" algn="ctr" defTabSz="2400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5400" kern="1200" dirty="0" smtClean="0"/>
                <a:t>Identity Map</a:t>
              </a:r>
              <a:endParaRPr lang="en-US" sz="5400" kern="12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6272866" y="4195201"/>
            <a:ext cx="3303870" cy="1982322"/>
            <a:chOff x="4652148" y="2314524"/>
            <a:chExt cx="3303870" cy="1982322"/>
          </a:xfrm>
        </p:grpSpPr>
        <p:sp>
          <p:nvSpPr>
            <p:cNvPr id="9" name="Rectangle 8"/>
            <p:cNvSpPr/>
            <p:nvPr/>
          </p:nvSpPr>
          <p:spPr>
            <a:xfrm>
              <a:off x="4652148" y="2314524"/>
              <a:ext cx="3303870" cy="1982322"/>
            </a:xfrm>
            <a:prstGeom prst="rect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3">
                <a:hueOff val="0"/>
                <a:satOff val="0"/>
                <a:lumOff val="0"/>
                <a:alphaOff val="0"/>
              </a:schemeClr>
            </a:fillRef>
            <a:effectRef idx="2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>
            <a:xfrm>
              <a:off x="4652148" y="2314524"/>
              <a:ext cx="3303870" cy="198232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05740" tIns="205740" rIns="205740" bIns="205740" numCol="1" spcCol="1270" anchor="ctr" anchorCtr="0">
              <a:noAutofit/>
            </a:bodyPr>
            <a:lstStyle/>
            <a:p>
              <a:pPr lvl="0" algn="ctr" defTabSz="2400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5400" kern="1200" dirty="0" smtClean="0"/>
                <a:t>Unit of Work</a:t>
              </a:r>
              <a:endParaRPr lang="en-US" sz="54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476153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5" name="Rectangle 1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9" name="Straight Connector 18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1" name="Rectangle 2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5339824" y="0"/>
            <a:ext cx="6858396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75816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7" name="Straight Connector 26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961343" y="4343400"/>
            <a:ext cx="5202616" cy="0"/>
          </a:xfrm>
          <a:prstGeom prst="line">
            <a:avLst/>
          </a:prstGeom>
          <a:ln w="6350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/Users/pete/Google Drive/GADO/Code Camp/Atlanta Code Camp 2016/ivision.jp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261" y="2722726"/>
            <a:ext cx="4295968" cy="1160998"/>
          </a:xfrm>
          <a:prstGeom prst="rect">
            <a:avLst/>
          </a:prstGeom>
          <a:noFill/>
        </p:spPr>
      </p:pic>
      <p:pic>
        <p:nvPicPr>
          <p:cNvPr id="7" name="Picture 6" descr="/Users/pete/Google Drive/GADO/Code Camp/Atlanta Code Camp 2017/AgileThought_Logo_RGB_3808w.jp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932" y="791387"/>
            <a:ext cx="4020297" cy="1179287"/>
          </a:xfrm>
          <a:prstGeom prst="rect">
            <a:avLst/>
          </a:prstGeom>
          <a:noFill/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415" y="4831007"/>
            <a:ext cx="4026517" cy="118111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61344" y="758952"/>
            <a:ext cx="5542398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>
                <a:solidFill>
                  <a:srgbClr val="FFFFFF"/>
                </a:solidFill>
              </a:rPr>
              <a:t>Platinum Sponsors</a:t>
            </a:r>
          </a:p>
        </p:txBody>
      </p:sp>
    </p:spTree>
    <p:extLst>
      <p:ext uri="{BB962C8B-B14F-4D97-AF65-F5344CB8AC3E}">
        <p14:creationId xmlns:p14="http://schemas.microsoft.com/office/powerpoint/2010/main" val="2166355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of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66725" indent="-457200">
              <a:buFont typeface="+mj-lt"/>
              <a:buAutoNum type="arabicPeriod"/>
            </a:pPr>
            <a:endParaRPr lang="en-US" dirty="0" smtClean="0"/>
          </a:p>
          <a:p>
            <a:pPr marL="466725" indent="-457200">
              <a:buFont typeface="+mj-lt"/>
              <a:buAutoNum type="arabicPeriod"/>
            </a:pPr>
            <a:endParaRPr lang="en-US" dirty="0"/>
          </a:p>
          <a:p>
            <a:pPr marL="466725" indent="-457200">
              <a:buFont typeface="+mj-lt"/>
              <a:buAutoNum type="arabicPeriod"/>
            </a:pPr>
            <a:r>
              <a:rPr lang="en-US" dirty="0" smtClean="0"/>
              <a:t>Read entities from database</a:t>
            </a:r>
          </a:p>
          <a:p>
            <a:pPr marL="466725" indent="-457200">
              <a:buFont typeface="+mj-lt"/>
              <a:buAutoNum type="arabicPeriod"/>
            </a:pPr>
            <a:r>
              <a:rPr lang="en-US" dirty="0" smtClean="0"/>
              <a:t>Modify entities (Add, Update, Delete)</a:t>
            </a:r>
          </a:p>
          <a:p>
            <a:pPr marL="466725" indent="-457200">
              <a:buFont typeface="+mj-lt"/>
              <a:buAutoNum type="arabicPeriod"/>
            </a:pPr>
            <a:r>
              <a:rPr lang="en-US" dirty="0" smtClean="0"/>
              <a:t>Write changes back to database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5680" y="2414933"/>
            <a:ext cx="5080000" cy="242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192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access </a:t>
            </a:r>
            <a:r>
              <a:rPr lang="en-US" dirty="0"/>
              <a:t>p</a:t>
            </a:r>
            <a:r>
              <a:rPr lang="en-US" dirty="0" smtClean="0"/>
              <a:t>erformance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23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Materialization Benchmarks - Baseline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7430" y="2100262"/>
            <a:ext cx="7649395" cy="250031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9845" y="5079999"/>
            <a:ext cx="7164563" cy="449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252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Materialization Benchmarks </a:t>
            </a:r>
            <a:r>
              <a:rPr lang="en-US" dirty="0" smtClean="0"/>
              <a:t>- Baseline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7430" y="2100262"/>
            <a:ext cx="7649395" cy="250031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5390" y="4963477"/>
            <a:ext cx="1133474" cy="1133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068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Materialization Benchmarks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err="1" smtClean="0"/>
              <a:t>NoTracking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8653" y="4963476"/>
            <a:ext cx="1133474" cy="113347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5927" y="2188368"/>
            <a:ext cx="7772400" cy="23241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8352" y="4963476"/>
            <a:ext cx="1133474" cy="1133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732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Materialization Benchmarks </a:t>
            </a:r>
            <a:r>
              <a:rPr lang="mr-IN" dirty="0" smtClean="0"/>
              <a:t>–</a:t>
            </a:r>
            <a:r>
              <a:rPr lang="en-US" dirty="0" smtClean="0"/>
              <a:t> Projection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8653" y="4963476"/>
            <a:ext cx="1133474" cy="113347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8352" y="4963476"/>
            <a:ext cx="1133474" cy="113347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3182" y="4963475"/>
            <a:ext cx="1133474" cy="113347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8051" y="4963475"/>
            <a:ext cx="1133474" cy="113347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6184" y="1914525"/>
            <a:ext cx="6191885" cy="280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449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Optimize your query pipeline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Understand your use cases</a:t>
            </a:r>
          </a:p>
          <a:p>
            <a:pPr lvl="1"/>
            <a:r>
              <a:rPr lang="en-US" dirty="0" smtClean="0"/>
              <a:t>Most queries in web applications just pull from the database and render to to text</a:t>
            </a:r>
          </a:p>
          <a:p>
            <a:r>
              <a:rPr lang="en-US" dirty="0" smtClean="0"/>
              <a:t>Return flat/untracked DTO whenever possible instead of mapped entities</a:t>
            </a:r>
          </a:p>
          <a:p>
            <a:r>
              <a:rPr lang="en-US" dirty="0" smtClean="0"/>
              <a:t>Only select the data you need (i.e. use projections)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1453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When LINQ fails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79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smtClean="0"/>
              <a:t>LINQ handicap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r>
              <a:rPr lang="en-US" dirty="0" smtClean="0"/>
              <a:t>LINQ </a:t>
            </a:r>
            <a:r>
              <a:rPr lang="en-US" dirty="0" smtClean="0"/>
              <a:t>expression must be parsed and compiled at runtime into a “plan” that generates </a:t>
            </a:r>
            <a:r>
              <a:rPr lang="en-US" dirty="0" smtClean="0"/>
              <a:t>SQL</a:t>
            </a:r>
          </a:p>
          <a:p>
            <a:pPr lvl="1"/>
            <a:r>
              <a:rPr lang="en-US" dirty="0" smtClean="0"/>
              <a:t>Expensive, </a:t>
            </a:r>
            <a:r>
              <a:rPr lang="en-US" dirty="0"/>
              <a:t>b</a:t>
            </a:r>
            <a:r>
              <a:rPr lang="en-US" dirty="0" smtClean="0"/>
              <a:t>ut cached</a:t>
            </a:r>
            <a:endParaRPr lang="en-US" dirty="0" smtClean="0"/>
          </a:p>
          <a:p>
            <a:r>
              <a:rPr lang="en-US" dirty="0" smtClean="0"/>
              <a:t>Some </a:t>
            </a:r>
            <a:r>
              <a:rPr lang="en-US" dirty="0" err="1" smtClean="0"/>
              <a:t>gotcha’s</a:t>
            </a:r>
            <a:r>
              <a:rPr lang="en-US" dirty="0" smtClean="0"/>
              <a:t> that </a:t>
            </a:r>
            <a:r>
              <a:rPr lang="en-US" dirty="0" smtClean="0"/>
              <a:t>will prevent your query from being </a:t>
            </a:r>
            <a:r>
              <a:rPr lang="en-US" dirty="0" smtClean="0"/>
              <a:t>cached</a:t>
            </a:r>
          </a:p>
          <a:p>
            <a:pPr lvl="1"/>
            <a:r>
              <a:rPr lang="en-US" dirty="0"/>
              <a:t>E</a:t>
            </a:r>
            <a:r>
              <a:rPr lang="en-US" dirty="0" smtClean="0"/>
              <a:t>xpressions with .Contains() or certain types of functions that generate constant values</a:t>
            </a:r>
            <a:endParaRPr lang="en-US" dirty="0" smtClean="0"/>
          </a:p>
          <a:p>
            <a:r>
              <a:rPr lang="en-US" dirty="0" smtClean="0"/>
              <a:t>You </a:t>
            </a:r>
            <a:r>
              <a:rPr lang="en-US" dirty="0" smtClean="0"/>
              <a:t>can shoot yourself in the foot with </a:t>
            </a:r>
            <a:r>
              <a:rPr lang="en-US" dirty="0" smtClean="0"/>
              <a:t>LINQ</a:t>
            </a:r>
            <a:endParaRPr lang="en-US" dirty="0" smtClean="0"/>
          </a:p>
          <a:p>
            <a:pPr lvl="1"/>
            <a:r>
              <a:rPr lang="en-US" dirty="0" smtClean="0"/>
              <a:t>E.g. String or </a:t>
            </a:r>
            <a:r>
              <a:rPr lang="en-US" dirty="0" err="1" smtClean="0"/>
              <a:t>IEnumerable</a:t>
            </a:r>
            <a:r>
              <a:rPr lang="en-US" dirty="0" smtClean="0"/>
              <a:t> functions that produce inefficient or dangerous SQL</a:t>
            </a:r>
            <a:endParaRPr lang="en-US" dirty="0"/>
          </a:p>
          <a:p>
            <a:r>
              <a:rPr lang="en-US" dirty="0" smtClean="0"/>
              <a:t>You can’t express everything available from </a:t>
            </a:r>
            <a:r>
              <a:rPr lang="en-US" dirty="0" smtClean="0"/>
              <a:t>SQL </a:t>
            </a:r>
            <a:r>
              <a:rPr lang="en-US" dirty="0" smtClean="0"/>
              <a:t>in </a:t>
            </a:r>
            <a:r>
              <a:rPr lang="en-US" dirty="0" smtClean="0"/>
              <a:t>LINQ</a:t>
            </a:r>
          </a:p>
          <a:p>
            <a:r>
              <a:rPr lang="en-US" dirty="0" smtClean="0"/>
              <a:t>In ORM is black box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616311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Peeking inside the black box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Learn how to use query profilers</a:t>
            </a:r>
          </a:p>
          <a:p>
            <a:pPr lvl="1"/>
            <a:r>
              <a:rPr lang="en-US" dirty="0" smtClean="0"/>
              <a:t>SQL Server Profiler</a:t>
            </a:r>
          </a:p>
          <a:p>
            <a:pPr lvl="1"/>
            <a:r>
              <a:rPr lang="en-US" dirty="0" smtClean="0"/>
              <a:t>https://</a:t>
            </a:r>
            <a:r>
              <a:rPr lang="en-US" dirty="0" err="1"/>
              <a:t>www.ormprofiler.com</a:t>
            </a:r>
            <a:r>
              <a:rPr lang="en-US" dirty="0"/>
              <a:t>/</a:t>
            </a:r>
            <a:endParaRPr lang="en-US" dirty="0" smtClean="0"/>
          </a:p>
          <a:p>
            <a:pPr lvl="1"/>
            <a:r>
              <a:rPr lang="en-US" dirty="0"/>
              <a:t>https://</a:t>
            </a:r>
            <a:r>
              <a:rPr lang="en-US" dirty="0" smtClean="0"/>
              <a:t>www.hibernatingrhinos.com/products/efprof</a:t>
            </a:r>
          </a:p>
          <a:p>
            <a:pPr lvl="1"/>
            <a:r>
              <a:rPr lang="en-US" dirty="0"/>
              <a:t>https://</a:t>
            </a:r>
            <a:r>
              <a:rPr lang="en-US" dirty="0" err="1"/>
              <a:t>miniprofiler.com</a:t>
            </a:r>
            <a:r>
              <a:rPr lang="en-US" dirty="0" smtClean="0"/>
              <a:t>/</a:t>
            </a:r>
          </a:p>
          <a:p>
            <a:r>
              <a:rPr lang="en-US" dirty="0" smtClean="0"/>
              <a:t>Learn about SQL Server internals</a:t>
            </a:r>
          </a:p>
          <a:p>
            <a:pPr lvl="1"/>
            <a:r>
              <a:rPr lang="en-US" dirty="0" smtClean="0"/>
              <a:t>Indexing</a:t>
            </a:r>
          </a:p>
          <a:p>
            <a:pPr lvl="1"/>
            <a:r>
              <a:rPr lang="en-US" dirty="0" smtClean="0"/>
              <a:t>Tuning</a:t>
            </a:r>
          </a:p>
          <a:p>
            <a:pPr lvl="1"/>
            <a:r>
              <a:rPr lang="en-US" dirty="0" smtClean="0"/>
              <a:t>Locks and waits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8915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Gold Sponsors</a:t>
            </a:r>
          </a:p>
        </p:txBody>
      </p:sp>
      <p:pic>
        <p:nvPicPr>
          <p:cNvPr id="10" name="Picture 9" descr="/Users/pete/Google Drive/GADO/Code Camp/Atlanta Code Camp 2016/TEKsystems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6793" y="4066606"/>
            <a:ext cx="2533879" cy="1112122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4585" y="4066606"/>
            <a:ext cx="3796554" cy="111212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4640" y="2294283"/>
            <a:ext cx="2857500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221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Sometimes you just need to write SQL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6944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Materialization Benchmarks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err="1" smtClean="0"/>
              <a:t>SqlQuery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8653" y="4963476"/>
            <a:ext cx="1133474" cy="113347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8352" y="4963476"/>
            <a:ext cx="1133474" cy="113347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3182" y="4963475"/>
            <a:ext cx="1133474" cy="113347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8051" y="4963475"/>
            <a:ext cx="1133474" cy="113347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0439" y="2079019"/>
            <a:ext cx="9603375" cy="2542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551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Enter micro ORM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856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Micro ORMs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Popped up onto the scene with bigger ORMs were perceived as “slow” or “bloated”</a:t>
            </a:r>
          </a:p>
          <a:p>
            <a:r>
              <a:rPr lang="en-US" dirty="0" smtClean="0"/>
              <a:t>Usually only implement one or two big features (e.g. Object Mapper)</a:t>
            </a:r>
          </a:p>
          <a:p>
            <a:r>
              <a:rPr lang="en-US" dirty="0" smtClean="0"/>
              <a:t>Often focus on raw SQL</a:t>
            </a:r>
          </a:p>
          <a:p>
            <a:r>
              <a:rPr lang="en-US" i="1" dirty="0" smtClean="0"/>
              <a:t>Not</a:t>
            </a:r>
            <a:r>
              <a:rPr lang="en-US" dirty="0" smtClean="0"/>
              <a:t> a panacea</a:t>
            </a:r>
            <a:endParaRPr lang="en-US" i="1" dirty="0" smtClean="0"/>
          </a:p>
        </p:txBody>
      </p:sp>
    </p:spTree>
    <p:extLst>
      <p:ext uri="{BB962C8B-B14F-4D97-AF65-F5344CB8AC3E}">
        <p14:creationId xmlns:p14="http://schemas.microsoft.com/office/powerpoint/2010/main" val="1198716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Which to use?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 smtClean="0"/>
              <a:t>Use a full-featured ORM:</a:t>
            </a:r>
          </a:p>
          <a:p>
            <a:r>
              <a:rPr lang="en-US" dirty="0" smtClean="0"/>
              <a:t>Small applications where performance is nonessential</a:t>
            </a:r>
          </a:p>
          <a:p>
            <a:r>
              <a:rPr lang="en-US" dirty="0" smtClean="0"/>
              <a:t>Executing business transactions with complicated rules or complex entity relationships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 smtClean="0"/>
              <a:t>Use a Micro ORM:</a:t>
            </a:r>
          </a:p>
          <a:p>
            <a:pPr indent="-176213"/>
            <a:r>
              <a:rPr lang="en-US" dirty="0" smtClean="0"/>
              <a:t>Where </a:t>
            </a:r>
            <a:r>
              <a:rPr lang="en-US" dirty="0" smtClean="0"/>
              <a:t>performance </a:t>
            </a:r>
            <a:r>
              <a:rPr lang="en-US" dirty="0" smtClean="0"/>
              <a:t>is critical</a:t>
            </a:r>
            <a:endParaRPr lang="en-US" dirty="0" smtClean="0"/>
          </a:p>
          <a:p>
            <a:pPr indent="-176213"/>
            <a:r>
              <a:rPr lang="en-US" dirty="0" smtClean="0"/>
              <a:t>When business logic is trivial or non-existent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7609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Micro ORM Comparison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github.com/StackExchange/Dapper</a:t>
            </a:r>
            <a:endParaRPr lang="en-US" dirty="0" smtClean="0"/>
          </a:p>
          <a:p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github.com/FransBouma/Massive</a:t>
            </a:r>
            <a:endParaRPr lang="en-US" dirty="0" smtClean="0"/>
          </a:p>
          <a:p>
            <a:r>
              <a:rPr lang="en-US" dirty="0">
                <a:hlinkClick r:id="rId5"/>
              </a:rPr>
              <a:t>https://</a:t>
            </a:r>
            <a:r>
              <a:rPr lang="en-US" dirty="0" smtClean="0">
                <a:hlinkClick r:id="rId5"/>
              </a:rPr>
              <a:t>github.com/CollaboratingPlatypus/PetaPoco</a:t>
            </a:r>
            <a:endParaRPr lang="en-US" dirty="0" smtClean="0"/>
          </a:p>
          <a:p>
            <a:r>
              <a:rPr lang="en-US" dirty="0">
                <a:hlinkClick r:id="rId6"/>
              </a:rPr>
              <a:t>https://</a:t>
            </a:r>
            <a:r>
              <a:rPr lang="en-US" dirty="0" smtClean="0">
                <a:hlinkClick r:id="rId6"/>
              </a:rPr>
              <a:t>github.com/ServiceStack/ServiceStack.OrmLite</a:t>
            </a:r>
            <a:endParaRPr lang="en-US" dirty="0" smtClean="0"/>
          </a:p>
          <a:p>
            <a:r>
              <a:rPr lang="en-US" dirty="0">
                <a:hlinkClick r:id="rId7"/>
              </a:rPr>
              <a:t>https://</a:t>
            </a:r>
            <a:r>
              <a:rPr lang="en-US" dirty="0" smtClean="0">
                <a:hlinkClick r:id="rId7"/>
              </a:rPr>
              <a:t>github.com/schotime/NPoco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676179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Dapper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For when you need to go </a:t>
            </a:r>
            <a:r>
              <a:rPr lang="en-US" i="1" dirty="0" smtClean="0"/>
              <a:t>really</a:t>
            </a:r>
            <a:r>
              <a:rPr lang="en-US" dirty="0" smtClean="0"/>
              <a:t> fast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4314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Dapper?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Open source object mapper for .NET</a:t>
            </a:r>
          </a:p>
          <a:p>
            <a:r>
              <a:rPr lang="en-US" dirty="0" smtClean="0"/>
              <a:t>Originally developed at Stack Overflow</a:t>
            </a:r>
          </a:p>
          <a:p>
            <a:r>
              <a:rPr lang="en-US" dirty="0" smtClean="0"/>
              <a:t>Incredibly simple: just a few extension methods for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IDbConnection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dirty="0" smtClean="0"/>
              <a:t>The most popular (judging by </a:t>
            </a:r>
            <a:r>
              <a:rPr lang="en-US" dirty="0" smtClean="0"/>
              <a:t>downloads, content available online, and of course posts on </a:t>
            </a:r>
            <a:r>
              <a:rPr lang="en-US" dirty="0" err="1" smtClean="0"/>
              <a:t>stackover</a:t>
            </a:r>
            <a:r>
              <a:rPr lang="en-US" dirty="0" smtClean="0"/>
              <a:t>)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" y="3857414"/>
            <a:ext cx="4673068" cy="1113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838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/>
              <a:t>Execute a query and map the results to a strongly typed </a:t>
            </a:r>
            <a:r>
              <a:rPr lang="en-US" sz="3200" b="1" dirty="0" smtClean="0"/>
              <a:t>List</a:t>
            </a:r>
            <a:endParaRPr lang="en-US" sz="3200" b="1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4830" y="1926590"/>
            <a:ext cx="8623300" cy="24257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030" y="4672330"/>
            <a:ext cx="11518900" cy="123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523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/>
              <a:t>Execute a query and map the results to a strongly typed </a:t>
            </a:r>
            <a:r>
              <a:rPr lang="en-US" sz="3200" b="1" dirty="0" smtClean="0"/>
              <a:t>List</a:t>
            </a:r>
            <a:endParaRPr lang="en-US" sz="32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3161456"/>
            <a:ext cx="10058400" cy="2707638"/>
          </a:xfrm>
        </p:spPr>
        <p:txBody>
          <a:bodyPr/>
          <a:lstStyle/>
          <a:p>
            <a:r>
              <a:rPr lang="en-US" dirty="0" smtClean="0"/>
              <a:t>Automatically maps response to classes </a:t>
            </a:r>
            <a:r>
              <a:rPr lang="en-US" dirty="0" smtClean="0"/>
              <a:t>1-1 by property name</a:t>
            </a:r>
          </a:p>
          <a:p>
            <a:r>
              <a:rPr lang="en-US" dirty="0" smtClean="0"/>
              <a:t>G</a:t>
            </a:r>
            <a:r>
              <a:rPr lang="en-US" dirty="0" smtClean="0"/>
              <a:t>enerates and caching </a:t>
            </a:r>
            <a:r>
              <a:rPr lang="en-US" dirty="0" smtClean="0"/>
              <a:t>a </a:t>
            </a:r>
            <a:r>
              <a:rPr lang="en-US" i="1" dirty="0" smtClean="0"/>
              <a:t>very fast</a:t>
            </a:r>
            <a:r>
              <a:rPr lang="en-US" dirty="0"/>
              <a:t> </a:t>
            </a:r>
            <a:r>
              <a:rPr lang="en-US" dirty="0" smtClean="0"/>
              <a:t>object </a:t>
            </a:r>
            <a:r>
              <a:rPr lang="en-US" dirty="0" smtClean="0"/>
              <a:t>mapper</a:t>
            </a:r>
            <a:endParaRPr lang="en-US" dirty="0" smtClean="0"/>
          </a:p>
          <a:p>
            <a:r>
              <a:rPr lang="en-US" dirty="0" smtClean="0"/>
              <a:t>Promotes safe queries with easy </a:t>
            </a:r>
            <a:r>
              <a:rPr lang="en-US" dirty="0" smtClean="0"/>
              <a:t>parameterization</a:t>
            </a:r>
            <a:endParaRPr lang="en-US" dirty="0"/>
          </a:p>
          <a:p>
            <a:r>
              <a:rPr lang="en-US" dirty="0" smtClean="0"/>
              <a:t>Parameters are passed as objects, and mapped by name</a:t>
            </a:r>
            <a:endParaRPr lang="en-US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030" y="1833458"/>
            <a:ext cx="11518900" cy="123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029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 txBox="1">
            <a:spLocks/>
          </p:cNvSpPr>
          <p:nvPr/>
        </p:nvSpPr>
        <p:spPr>
          <a:xfrm>
            <a:off x="1249680" y="4390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Silver Sponsors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0784" y="2484262"/>
            <a:ext cx="2940859" cy="455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06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/>
              <a:t>Execute a Command that returns no results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3030" y="2050732"/>
            <a:ext cx="6946900" cy="19939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4980" y="4589463"/>
            <a:ext cx="8763000" cy="73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87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 smtClean="0"/>
              <a:t>Stored procedures</a:t>
            </a:r>
            <a:endParaRPr lang="en-US" sz="32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1780" y="2495550"/>
            <a:ext cx="9169400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965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List support (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WHERE </a:t>
            </a:r>
            <a:r>
              <a:rPr lang="mr-IN" dirty="0" smtClean="0"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IN (@p1, @p2,</a:t>
            </a:r>
            <a:r>
              <a:rPr lang="mr-IN" dirty="0" smtClean="0"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)</a:t>
            </a:r>
            <a:r>
              <a:rPr lang="en-US" dirty="0" smtClean="0"/>
              <a:t>)</a:t>
            </a:r>
          </a:p>
          <a:p>
            <a:r>
              <a:rPr lang="en-US" dirty="0" smtClean="0"/>
              <a:t>Multiple result sets</a:t>
            </a:r>
          </a:p>
          <a:p>
            <a:r>
              <a:rPr lang="en-US" dirty="0" smtClean="0"/>
              <a:t>Multi Mapping</a:t>
            </a:r>
          </a:p>
          <a:p>
            <a:r>
              <a:rPr lang="en-US" dirty="0" err="1"/>
              <a:t>Ansi</a:t>
            </a:r>
            <a:r>
              <a:rPr lang="en-US" dirty="0"/>
              <a:t> Strings and </a:t>
            </a:r>
            <a:r>
              <a:rPr lang="en-US" dirty="0" smtClean="0"/>
              <a:t>varchar</a:t>
            </a:r>
          </a:p>
          <a:p>
            <a:r>
              <a:rPr lang="en-US" dirty="0" smtClean="0"/>
              <a:t>And more (dynamic, tuples, literals, </a:t>
            </a:r>
            <a:r>
              <a:rPr lang="en-US" dirty="0" err="1" smtClean="0"/>
              <a:t>etc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7436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Dapper with Entity Framework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All you need is </a:t>
            </a:r>
            <a:r>
              <a:rPr lang="en-US" dirty="0" err="1" smtClean="0"/>
              <a:t>DbConnection</a:t>
            </a:r>
            <a:r>
              <a:rPr lang="en-US" dirty="0" smtClean="0"/>
              <a:t> (and </a:t>
            </a:r>
            <a:r>
              <a:rPr lang="en-US" dirty="0" err="1" smtClean="0"/>
              <a:t>DbTransaction</a:t>
            </a:r>
            <a:r>
              <a:rPr lang="en-US" dirty="0" smtClean="0"/>
              <a:t>)</a:t>
            </a:r>
          </a:p>
          <a:p>
            <a:pPr lvl="1"/>
            <a:r>
              <a:rPr lang="en-US" dirty="0" err="1" smtClean="0"/>
              <a:t>DbContext.Database.Connection</a:t>
            </a:r>
            <a:endParaRPr lang="en-US" dirty="0"/>
          </a:p>
          <a:p>
            <a:pPr lvl="1"/>
            <a:r>
              <a:rPr lang="en-US" dirty="0" err="1" smtClean="0"/>
              <a:t>DbContext.Database.CurrentTransaction.UnderlyingTransaction</a:t>
            </a:r>
            <a:endParaRPr lang="en-US" dirty="0" smtClean="0"/>
          </a:p>
          <a:p>
            <a:r>
              <a:rPr lang="en-US" dirty="0" smtClean="0"/>
              <a:t>Consider building your own wrapper extension methods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0624" y="3674436"/>
            <a:ext cx="9891712" cy="2303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358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Materialization Benchmarks </a:t>
            </a:r>
            <a:r>
              <a:rPr lang="mr-IN" dirty="0" smtClean="0"/>
              <a:t>–</a:t>
            </a:r>
            <a:r>
              <a:rPr lang="en-US" dirty="0" smtClean="0"/>
              <a:t> Dapper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8653" y="4963476"/>
            <a:ext cx="1133474" cy="113347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8352" y="4963476"/>
            <a:ext cx="1133474" cy="113347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3182" y="4963475"/>
            <a:ext cx="1133474" cy="113347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8051" y="4963475"/>
            <a:ext cx="1133474" cy="113347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6417" y="1853997"/>
            <a:ext cx="8091420" cy="2992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837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Where do I put all of this SQL?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Application code vs. stored procedures?</a:t>
            </a:r>
          </a:p>
          <a:p>
            <a:r>
              <a:rPr lang="en-US" b="1" dirty="0" smtClean="0"/>
              <a:t>It’s not about performance. </a:t>
            </a:r>
            <a:r>
              <a:rPr lang="en-US" dirty="0" smtClean="0"/>
              <a:t>Stored procedures </a:t>
            </a:r>
            <a:r>
              <a:rPr lang="en-US" i="1" dirty="0" smtClean="0"/>
              <a:t>are not</a:t>
            </a:r>
            <a:r>
              <a:rPr lang="en-US" dirty="0" smtClean="0"/>
              <a:t> inherently more performant than properly parameterized ad-hoc statements</a:t>
            </a:r>
          </a:p>
          <a:p>
            <a:r>
              <a:rPr lang="en-US" b="1" dirty="0" smtClean="0"/>
              <a:t>It’s about deployment.</a:t>
            </a:r>
            <a:r>
              <a:rPr lang="en-US" dirty="0" smtClean="0"/>
              <a:t> How will you manage and code changes?</a:t>
            </a:r>
          </a:p>
          <a:p>
            <a:r>
              <a:rPr lang="en-US" dirty="0" smtClean="0"/>
              <a:t>Code that changes together should live together (high cohesion)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2757054" y="3962407"/>
            <a:ext cx="6337069" cy="2128367"/>
            <a:chOff x="2757054" y="3962407"/>
            <a:chExt cx="6337069" cy="2128367"/>
          </a:xfrm>
        </p:grpSpPr>
        <p:grpSp>
          <p:nvGrpSpPr>
            <p:cNvPr id="18" name="Group 17"/>
            <p:cNvGrpSpPr/>
            <p:nvPr/>
          </p:nvGrpSpPr>
          <p:grpSpPr>
            <a:xfrm>
              <a:off x="2757054" y="3962407"/>
              <a:ext cx="6337069" cy="2128367"/>
              <a:chOff x="2757054" y="3962407"/>
              <a:chExt cx="6337069" cy="2128367"/>
            </a:xfrm>
          </p:grpSpPr>
          <p:sp>
            <p:nvSpPr>
              <p:cNvPr id="4" name="Can 3"/>
              <p:cNvSpPr/>
              <p:nvPr/>
            </p:nvSpPr>
            <p:spPr>
              <a:xfrm>
                <a:off x="2873433" y="4107875"/>
                <a:ext cx="404553" cy="484909"/>
              </a:xfrm>
              <a:prstGeom prst="can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" name="Rectangle 4"/>
              <p:cNvSpPr/>
              <p:nvPr/>
            </p:nvSpPr>
            <p:spPr>
              <a:xfrm>
                <a:off x="2757054" y="4996259"/>
                <a:ext cx="637310" cy="38792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" name="Straight Connector 6"/>
              <p:cNvCxnSpPr/>
              <p:nvPr/>
            </p:nvCxnSpPr>
            <p:spPr>
              <a:xfrm>
                <a:off x="3598025" y="5190223"/>
                <a:ext cx="5486400" cy="0"/>
              </a:xfrm>
              <a:prstGeom prst="line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/>
              <p:cNvCxnSpPr/>
              <p:nvPr/>
            </p:nvCxnSpPr>
            <p:spPr>
              <a:xfrm>
                <a:off x="3607723" y="4350330"/>
                <a:ext cx="5486400" cy="0"/>
              </a:xfrm>
              <a:prstGeom prst="line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Right Arrow 10"/>
              <p:cNvSpPr/>
              <p:nvPr/>
            </p:nvSpPr>
            <p:spPr>
              <a:xfrm>
                <a:off x="5662352" y="5652662"/>
                <a:ext cx="928255" cy="438112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3879273" y="3962407"/>
                <a:ext cx="48490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V</a:t>
                </a:r>
                <a:r>
                  <a:rPr lang="en-US" baseline="-25000" dirty="0" smtClean="0"/>
                  <a:t>0</a:t>
                </a:r>
                <a:endParaRPr lang="en-US" baseline="-25000" dirty="0"/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3879272" y="4820889"/>
                <a:ext cx="48490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V</a:t>
                </a:r>
                <a:r>
                  <a:rPr lang="en-US" baseline="-25000" dirty="0" smtClean="0"/>
                  <a:t>0</a:t>
                </a:r>
                <a:endParaRPr lang="en-US" baseline="-25000" dirty="0"/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5054139" y="3980997"/>
                <a:ext cx="48490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V</a:t>
                </a:r>
                <a:r>
                  <a:rPr lang="en-US" baseline="-25000" dirty="0" smtClean="0"/>
                  <a:t>1</a:t>
                </a:r>
                <a:endParaRPr lang="en-US" baseline="-25000" dirty="0"/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5539048" y="4820889"/>
                <a:ext cx="48490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V</a:t>
                </a:r>
                <a:r>
                  <a:rPr lang="en-US" baseline="-25000" dirty="0" smtClean="0"/>
                  <a:t>1</a:t>
                </a:r>
                <a:endParaRPr lang="en-US" baseline="-25000" dirty="0"/>
              </a:p>
            </p:txBody>
          </p:sp>
        </p:grpSp>
        <p:sp>
          <p:nvSpPr>
            <p:cNvPr id="19" name="TextBox 18"/>
            <p:cNvSpPr txBox="1"/>
            <p:nvPr/>
          </p:nvSpPr>
          <p:spPr>
            <a:xfrm>
              <a:off x="6407728" y="3986140"/>
              <a:ext cx="4849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V</a:t>
              </a:r>
              <a:r>
                <a:rPr lang="en-US" baseline="-25000" dirty="0"/>
                <a:t>2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6826827" y="4819107"/>
              <a:ext cx="4849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V</a:t>
              </a:r>
              <a:r>
                <a:rPr lang="en-US" baseline="-25000" dirty="0"/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19743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Where do I put all of this SQL?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S</a:t>
            </a:r>
            <a:r>
              <a:rPr lang="en-US" b="1" dirty="0" smtClean="0"/>
              <a:t>tuck in bureaucratic prison that forces anything touching the database to go through a change control board?</a:t>
            </a:r>
          </a:p>
          <a:p>
            <a:r>
              <a:rPr lang="en-US" dirty="0" smtClean="0"/>
              <a:t>I’m truly sorry</a:t>
            </a:r>
          </a:p>
          <a:p>
            <a:r>
              <a:rPr lang="en-US" dirty="0" smtClean="0"/>
              <a:t>We’re hiring! (see me after the talk)</a:t>
            </a:r>
          </a:p>
        </p:txBody>
      </p:sp>
    </p:spTree>
    <p:extLst>
      <p:ext uri="{BB962C8B-B14F-4D97-AF65-F5344CB8AC3E}">
        <p14:creationId xmlns:p14="http://schemas.microsoft.com/office/powerpoint/2010/main" val="1983610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Wrapping it 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Performance</a:t>
            </a:r>
          </a:p>
          <a:p>
            <a:r>
              <a:rPr lang="en-US" dirty="0" smtClean="0"/>
              <a:t>Correctness</a:t>
            </a:r>
          </a:p>
          <a:p>
            <a:r>
              <a:rPr lang="en-US" dirty="0" smtClean="0"/>
              <a:t>Maintainability</a:t>
            </a:r>
          </a:p>
          <a:p>
            <a:r>
              <a:rPr lang="en-US" dirty="0" smtClean="0"/>
              <a:t>Learn about the tools available to you</a:t>
            </a:r>
          </a:p>
          <a:p>
            <a:r>
              <a:rPr lang="en-US" dirty="0" smtClean="0"/>
              <a:t>Choose the right tool for the job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4444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947672"/>
          </a:xfrm>
        </p:spPr>
        <p:txBody>
          <a:bodyPr>
            <a:normAutofit fontScale="85000" lnSpcReduction="20000"/>
          </a:bodyPr>
          <a:lstStyle/>
          <a:p>
            <a:r>
              <a:rPr lang="en-US" b="1" cap="none" dirty="0"/>
              <a:t>Joseph Daigle</a:t>
            </a:r>
          </a:p>
          <a:p>
            <a:r>
              <a:rPr lang="en-US" cap="none" dirty="0"/>
              <a:t>Principal Software Engineer</a:t>
            </a:r>
          </a:p>
          <a:p>
            <a:r>
              <a:rPr lang="en-US" cap="none" dirty="0"/>
              <a:t>Email: </a:t>
            </a:r>
            <a:r>
              <a:rPr lang="en-US" b="1" cap="none" dirty="0" err="1" smtClean="0"/>
              <a:t>joseph.daigle@gmail.com</a:t>
            </a:r>
            <a:endParaRPr lang="en-US" b="1" cap="none" dirty="0"/>
          </a:p>
          <a:p>
            <a:r>
              <a:rPr lang="en-US" cap="none" dirty="0"/>
              <a:t>Twitter: </a:t>
            </a:r>
            <a:r>
              <a:rPr lang="en-US" b="1" cap="none" dirty="0"/>
              <a:t>@</a:t>
            </a:r>
            <a:r>
              <a:rPr lang="en-US" b="1" cap="none" dirty="0" err="1"/>
              <a:t>JosephDaigle</a:t>
            </a:r>
            <a:endParaRPr lang="en-US" b="1" cap="none" dirty="0"/>
          </a:p>
          <a:p>
            <a:r>
              <a:rPr lang="en-US" cap="none" dirty="0"/>
              <a:t>Web: </a:t>
            </a:r>
            <a:r>
              <a:rPr lang="en-US" b="1" cap="none" dirty="0" err="1"/>
              <a:t>josephdaigle.me</a:t>
            </a:r>
            <a:endParaRPr lang="en-US" b="1" cap="none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914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After Party – Dave &amp; Busters</a:t>
            </a:r>
            <a:br>
              <a:rPr lang="en-US"/>
            </a:br>
            <a:r>
              <a:rPr lang="en-US" b="1"/>
              <a:t> </a:t>
            </a:r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8553" y="1867284"/>
            <a:ext cx="5717127" cy="4022725"/>
          </a:xfrm>
        </p:spPr>
      </p:pic>
      <p:sp>
        <p:nvSpPr>
          <p:cNvPr id="6" name="TextBox 5"/>
          <p:cNvSpPr txBox="1"/>
          <p:nvPr/>
        </p:nvSpPr>
        <p:spPr>
          <a:xfrm>
            <a:off x="1346886" y="2014151"/>
            <a:ext cx="29038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2215 D&amp;B Drive Southeast</a:t>
            </a:r>
            <a:r>
              <a:rPr lang="sv-SE"/>
              <a:t> Marietta, GA</a:t>
            </a:r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346886" y="2937273"/>
            <a:ext cx="15245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Sponsored By: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8440" y="3882000"/>
            <a:ext cx="3810000" cy="105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299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are we talking about today?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Motivation and why this matters</a:t>
            </a:r>
          </a:p>
          <a:p>
            <a:r>
              <a:rPr lang="en-US" dirty="0" smtClean="0"/>
              <a:t>Deconstructing the general purpose ORM</a:t>
            </a:r>
          </a:p>
          <a:p>
            <a:r>
              <a:rPr lang="en-US" dirty="0" smtClean="0"/>
              <a:t>Analyzing performance, maintainability, correctness</a:t>
            </a:r>
          </a:p>
          <a:p>
            <a:r>
              <a:rPr lang="en-US" dirty="0" smtClean="0"/>
              <a:t>Introducing </a:t>
            </a:r>
            <a:r>
              <a:rPr lang="en-US" dirty="0" smtClean="0"/>
              <a:t>Micro ORMs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6187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motivates me?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 is king, the database is the kingdom</a:t>
            </a:r>
          </a:p>
          <a:p>
            <a:r>
              <a:rPr lang="en-US" dirty="0" smtClean="0"/>
              <a:t>Performance is a feature</a:t>
            </a:r>
          </a:p>
          <a:p>
            <a:r>
              <a:rPr lang="en-US" dirty="0" smtClean="0"/>
              <a:t>Correctness and maintainability trump fancy and new</a:t>
            </a:r>
          </a:p>
          <a:p>
            <a:r>
              <a:rPr lang="en-US" i="1" dirty="0" smtClean="0"/>
              <a:t>Performance is a feature</a:t>
            </a:r>
            <a:endParaRPr lang="en-US" i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1104" y="2171595"/>
            <a:ext cx="3371638" cy="3371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046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should I care?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Performance</a:t>
            </a:r>
          </a:p>
          <a:p>
            <a:r>
              <a:rPr lang="en-US" dirty="0" smtClean="0"/>
              <a:t>Correctness</a:t>
            </a:r>
          </a:p>
          <a:p>
            <a:r>
              <a:rPr lang="en-US" dirty="0" smtClean="0"/>
              <a:t>Maintainability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0196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should </a:t>
            </a:r>
            <a:r>
              <a:rPr lang="en-US" dirty="0" smtClean="0"/>
              <a:t>I </a:t>
            </a:r>
            <a:r>
              <a:rPr lang="en-US" dirty="0" smtClean="0"/>
              <a:t>care?</a:t>
            </a:r>
            <a:endParaRPr lang="en-US" dirty="0"/>
          </a:p>
        </p:txBody>
      </p:sp>
      <p:sp>
        <p:nvSpPr>
          <p:cNvPr id="4" name="Can 3"/>
          <p:cNvSpPr/>
          <p:nvPr/>
        </p:nvSpPr>
        <p:spPr>
          <a:xfrm>
            <a:off x="8686799" y="2957512"/>
            <a:ext cx="1314450" cy="1443037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miley Face 4"/>
          <p:cNvSpPr/>
          <p:nvPr/>
        </p:nvSpPr>
        <p:spPr>
          <a:xfrm>
            <a:off x="1871663" y="2907506"/>
            <a:ext cx="1543050" cy="1543050"/>
          </a:xfrm>
          <a:prstGeom prst="smileyFace">
            <a:avLst/>
          </a:prstGeom>
          <a:solidFill>
            <a:srgbClr val="545CA2"/>
          </a:solidFill>
          <a:ln>
            <a:solidFill>
              <a:schemeClr val="bg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566410" y="2664617"/>
            <a:ext cx="968692" cy="20288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593057" y="2030251"/>
            <a:ext cx="2100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User</a:t>
            </a:r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5000625" y="2016322"/>
            <a:ext cx="2100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Web Server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293893" y="2016322"/>
            <a:ext cx="2100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Database</a:t>
            </a:r>
            <a:endParaRPr lang="en-US" dirty="0"/>
          </a:p>
        </p:txBody>
      </p:sp>
      <p:sp>
        <p:nvSpPr>
          <p:cNvPr id="10" name="Left-Right Arrow 9"/>
          <p:cNvSpPr/>
          <p:nvPr/>
        </p:nvSpPr>
        <p:spPr>
          <a:xfrm>
            <a:off x="3840480" y="3521866"/>
            <a:ext cx="1300163" cy="314325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eft-Right Arrow 10"/>
          <p:cNvSpPr/>
          <p:nvPr/>
        </p:nvSpPr>
        <p:spPr>
          <a:xfrm>
            <a:off x="6960869" y="3521865"/>
            <a:ext cx="1300163" cy="314325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504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02006FA4-1611-4B07-AF7F-85CF6D20EB3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299160317C98446883DA7A878491931" ma:contentTypeVersion="4" ma:contentTypeDescription="Create a new document." ma:contentTypeScope="" ma:versionID="2d7729b7b29f50764a3c06840821d0e4">
  <xsd:schema xmlns:xsd="http://www.w3.org/2001/XMLSchema" xmlns:xs="http://www.w3.org/2001/XMLSchema" xmlns:p="http://schemas.microsoft.com/office/2006/metadata/properties" xmlns:ns2="7593a892-b6d1-4ba1-8e25-d60a4964c0e8" xmlns:ns3="761a9703-5cb6-448b-83f4-083564260088" targetNamespace="http://schemas.microsoft.com/office/2006/metadata/properties" ma:root="true" ma:fieldsID="f5b4a88de65908d36c017bb83a2e6d3b" ns2:_="" ns3:_="">
    <xsd:import namespace="7593a892-b6d1-4ba1-8e25-d60a4964c0e8"/>
    <xsd:import namespace="761a9703-5cb6-448b-83f4-083564260088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593a892-b6d1-4ba1-8e25-d60a4964c0e8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61a9703-5cb6-448b-83f4-08356426008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description="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207F7C8-FD25-49A2-ADF0-693B789B55F3}">
  <ds:schemaRefs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purl.org/dc/dcmitype/"/>
    <ds:schemaRef ds:uri="7593a892-b6d1-4ba1-8e25-d60a4964c0e8"/>
    <ds:schemaRef ds:uri="http://schemas.microsoft.com/office/infopath/2007/PartnerControl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49FEABAF-EC77-40B6-A415-80B5E7411AE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5169916-6A97-44A5-A7F5-716F2D8EB00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593a892-b6d1-4ba1-8e25-d60a4964c0e8"/>
    <ds:schemaRef ds:uri="761a9703-5cb6-448b-83f4-08356426008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2996</TotalTime>
  <Words>2610</Words>
  <Application>Microsoft Macintosh PowerPoint</Application>
  <PresentationFormat>Widescreen</PresentationFormat>
  <Paragraphs>352</Paragraphs>
  <Slides>48</Slides>
  <Notes>45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4" baseType="lpstr">
      <vt:lpstr>Calibri</vt:lpstr>
      <vt:lpstr>Calibri Light</vt:lpstr>
      <vt:lpstr>Consolas</vt:lpstr>
      <vt:lpstr>Mangal</vt:lpstr>
      <vt:lpstr>Arial</vt:lpstr>
      <vt:lpstr>Retrospect</vt:lpstr>
      <vt:lpstr>Unshackle Your Database: Pragmatic SQL for .NET Developers</vt:lpstr>
      <vt:lpstr>Platinum Sponsors</vt:lpstr>
      <vt:lpstr>Gold Sponsors</vt:lpstr>
      <vt:lpstr>PowerPoint Presentation</vt:lpstr>
      <vt:lpstr>After Party – Dave &amp; Busters  </vt:lpstr>
      <vt:lpstr>What are we talking about today?</vt:lpstr>
      <vt:lpstr>What motivates me?</vt:lpstr>
      <vt:lpstr>Why should I care?</vt:lpstr>
      <vt:lpstr>Why should I care?</vt:lpstr>
      <vt:lpstr>Why should I care?</vt:lpstr>
      <vt:lpstr>Object Relational Mappers</vt:lpstr>
      <vt:lpstr>Why do we use ORMs?</vt:lpstr>
      <vt:lpstr>“General purpose” ORMs</vt:lpstr>
      <vt:lpstr>Parts of an “General purpose” ORM</vt:lpstr>
      <vt:lpstr>Object Mapper</vt:lpstr>
      <vt:lpstr>Parts of an “General purpose” ORM</vt:lpstr>
      <vt:lpstr>Query Generator</vt:lpstr>
      <vt:lpstr>Parts of an “General purpose” ORM</vt:lpstr>
      <vt:lpstr>Parts of an “General purpose” ORM</vt:lpstr>
      <vt:lpstr>Unit of Work</vt:lpstr>
      <vt:lpstr>Data access performance</vt:lpstr>
      <vt:lpstr>Materialization Benchmarks - Baseline</vt:lpstr>
      <vt:lpstr>Materialization Benchmarks - Baseline</vt:lpstr>
      <vt:lpstr>Materialization Benchmarks – NoTracking</vt:lpstr>
      <vt:lpstr>Materialization Benchmarks – Projection</vt:lpstr>
      <vt:lpstr>Optimize your query pipeline</vt:lpstr>
      <vt:lpstr>When LINQ fails</vt:lpstr>
      <vt:lpstr>The LINQ handicap</vt:lpstr>
      <vt:lpstr>Peeking inside the black box</vt:lpstr>
      <vt:lpstr>Sometimes you just need to write SQL</vt:lpstr>
      <vt:lpstr>Materialization Benchmarks – SqlQuery</vt:lpstr>
      <vt:lpstr>Enter micro ORM</vt:lpstr>
      <vt:lpstr>Micro ORMs</vt:lpstr>
      <vt:lpstr>Which to use?</vt:lpstr>
      <vt:lpstr>Micro ORM Comparison</vt:lpstr>
      <vt:lpstr>Dapper</vt:lpstr>
      <vt:lpstr>What is Dapper?</vt:lpstr>
      <vt:lpstr>Execute a query and map the results to a strongly typed List</vt:lpstr>
      <vt:lpstr>Execute a query and map the results to a strongly typed List</vt:lpstr>
      <vt:lpstr>Execute a Command that returns no results</vt:lpstr>
      <vt:lpstr>Stored procedures</vt:lpstr>
      <vt:lpstr>Other features</vt:lpstr>
      <vt:lpstr>Using Dapper with Entity Framework</vt:lpstr>
      <vt:lpstr>Materialization Benchmarks – Dapper</vt:lpstr>
      <vt:lpstr>Where do I put all of this SQL?</vt:lpstr>
      <vt:lpstr>Where do I put all of this SQL?</vt:lpstr>
      <vt:lpstr>Wrapping it up</vt:lpstr>
      <vt:lpstr>Questions?</vt:lpstr>
    </vt:vector>
  </TitlesOfParts>
  <Manager/>
  <Company/>
  <LinksUpToDate>false</LinksUpToDate>
  <SharedDoc>false</SharedDoc>
  <HyperlinkBase/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keywords/>
  <dc:description/>
  <cp:lastModifiedBy>Microsoft Office User</cp:lastModifiedBy>
  <cp:revision>77</cp:revision>
  <dcterms:modified xsi:type="dcterms:W3CDTF">2017-09-16T20:06:33Z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0x010100E299160317C98446883DA7A878491931</vt:lpwstr>
  </property>
</Properties>
</file>